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84" r:id="rId2"/>
    <p:sldId id="397" r:id="rId3"/>
    <p:sldId id="314" r:id="rId4"/>
    <p:sldId id="402" r:id="rId5"/>
    <p:sldId id="410" r:id="rId6"/>
    <p:sldId id="392" r:id="rId7"/>
    <p:sldId id="393" r:id="rId8"/>
    <p:sldId id="359" r:id="rId9"/>
    <p:sldId id="374" r:id="rId10"/>
    <p:sldId id="379" r:id="rId11"/>
    <p:sldId id="384" r:id="rId12"/>
    <p:sldId id="385" r:id="rId13"/>
    <p:sldId id="380" r:id="rId14"/>
    <p:sldId id="381" r:id="rId15"/>
    <p:sldId id="382" r:id="rId16"/>
    <p:sldId id="383" r:id="rId17"/>
    <p:sldId id="388" r:id="rId18"/>
    <p:sldId id="389" r:id="rId19"/>
    <p:sldId id="396" r:id="rId20"/>
    <p:sldId id="407" r:id="rId21"/>
    <p:sldId id="412" r:id="rId22"/>
    <p:sldId id="413" r:id="rId23"/>
    <p:sldId id="423" r:id="rId24"/>
    <p:sldId id="387" r:id="rId25"/>
    <p:sldId id="415" r:id="rId26"/>
    <p:sldId id="416" r:id="rId27"/>
    <p:sldId id="418" r:id="rId28"/>
    <p:sldId id="417" r:id="rId29"/>
    <p:sldId id="406" r:id="rId30"/>
    <p:sldId id="414" r:id="rId31"/>
    <p:sldId id="409" r:id="rId32"/>
    <p:sldId id="391" r:id="rId33"/>
    <p:sldId id="420" r:id="rId34"/>
    <p:sldId id="422" r:id="rId35"/>
    <p:sldId id="354" r:id="rId36"/>
    <p:sldId id="419" r:id="rId37"/>
    <p:sldId id="360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1F16"/>
    <a:srgbClr val="4E515A"/>
    <a:srgbClr val="315683"/>
    <a:srgbClr val="2ECECE"/>
    <a:srgbClr val="54CEA9"/>
    <a:srgbClr val="108E8B"/>
    <a:srgbClr val="E73C66"/>
    <a:srgbClr val="8F3165"/>
    <a:srgbClr val="7274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 autoAdjust="0"/>
    <p:restoredTop sz="93739" autoAdjust="0"/>
  </p:normalViewPr>
  <p:slideViewPr>
    <p:cSldViewPr>
      <p:cViewPr>
        <p:scale>
          <a:sx n="92" d="100"/>
          <a:sy n="92" d="100"/>
        </p:scale>
        <p:origin x="1512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2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9.png>
</file>

<file path=ppt/media/image2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41F71-2D38-468D-A3E6-46934F106E74}" type="datetimeFigureOut">
              <a:rPr lang="en-GB" smtClean="0"/>
              <a:t>20/09/2016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F3515C-1209-4213-BC8D-15EECE0E0E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7330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BUT it looks possible to make the same conclusions because there’s a lot</a:t>
            </a:r>
            <a:r>
              <a:rPr lang="en-GB" baseline="0" dirty="0" smtClean="0"/>
              <a:t> of stuff in common!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F3515C-1209-4213-BC8D-15EECE0E0EB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8358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F3515C-1209-4213-BC8D-15EECE0E0EBE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135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F3515C-1209-4213-BC8D-15EECE0E0EBE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733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5299052"/>
            <a:ext cx="2267744" cy="1122556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rgbClr val="C61F16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6185025"/>
            <a:ext cx="1800200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795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05880" y="188640"/>
            <a:ext cx="8352928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400">
                <a:solidFill>
                  <a:srgbClr val="C61F16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5536" y="1484784"/>
            <a:ext cx="8352928" cy="43113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C61F16"/>
              </a:buClr>
              <a:defRPr sz="2000" b="1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>
              <a:buClr>
                <a:srgbClr val="C61F16"/>
              </a:buClr>
              <a:defRPr sz="18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2pPr>
            <a:lvl3pPr>
              <a:defRPr>
                <a:solidFill>
                  <a:srgbClr val="4E515A"/>
                </a:solidFill>
              </a:defRPr>
            </a:lvl3pPr>
            <a:lvl4pPr>
              <a:defRPr>
                <a:solidFill>
                  <a:srgbClr val="4E515A"/>
                </a:solidFill>
              </a:defRPr>
            </a:lvl4pPr>
            <a:lvl5pPr>
              <a:defRPr>
                <a:solidFill>
                  <a:srgbClr val="4E515A"/>
                </a:solidFill>
              </a:defRPr>
            </a:lvl5pPr>
          </a:lstStyle>
          <a:p>
            <a:pPr lvl="0"/>
            <a:r>
              <a:rPr lang="en-US" dirty="0" smtClean="0"/>
              <a:t>content bullet point one</a:t>
            </a:r>
          </a:p>
          <a:p>
            <a:pPr lvl="1"/>
            <a:r>
              <a:rPr lang="en-US" dirty="0" smtClean="0"/>
              <a:t>Click to Click to edit </a:t>
            </a:r>
            <a:r>
              <a:rPr lang="en-US" dirty="0" err="1" smtClean="0"/>
              <a:t>edit</a:t>
            </a:r>
            <a:r>
              <a:rPr lang="en-US" dirty="0" smtClean="0"/>
              <a:t> content bullet point two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323528" y="6231636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dirty="0" smtClean="0">
                <a:solidFill>
                  <a:srgbClr val="C61F16"/>
                </a:solidFill>
                <a:latin typeface="Roboto" pitchFamily="2" charset="0"/>
                <a:ea typeface="Roboto" pitchFamily="2" charset="0"/>
              </a:rPr>
              <a:t>www.earlham.ac.uk</a:t>
            </a:r>
            <a:endParaRPr lang="en-GB" sz="1100" dirty="0">
              <a:solidFill>
                <a:srgbClr val="C61F16"/>
              </a:solidFill>
              <a:latin typeface="Roboto" pitchFamily="2" charset="0"/>
              <a:ea typeface="Roboto" pitchFamily="2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55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with intro paragraph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05880" y="188640"/>
            <a:ext cx="8352928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000">
                <a:solidFill>
                  <a:srgbClr val="C61F16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5536" y="2636912"/>
            <a:ext cx="4104456" cy="34472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FF0000"/>
              </a:buClr>
              <a:defRPr sz="2000" b="1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>
              <a:defRPr sz="18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2pPr>
            <a:lvl3pPr>
              <a:defRPr>
                <a:solidFill>
                  <a:srgbClr val="4E515A"/>
                </a:solidFill>
              </a:defRPr>
            </a:lvl3pPr>
            <a:lvl4pPr>
              <a:defRPr>
                <a:solidFill>
                  <a:srgbClr val="4E515A"/>
                </a:solidFill>
              </a:defRPr>
            </a:lvl4pPr>
            <a:lvl5pPr>
              <a:defRPr>
                <a:solidFill>
                  <a:srgbClr val="4E515A"/>
                </a:solidFill>
              </a:defRPr>
            </a:lvl5pPr>
          </a:lstStyle>
          <a:p>
            <a:pPr lvl="0"/>
            <a:r>
              <a:rPr lang="en-US" dirty="0" smtClean="0"/>
              <a:t>Click to edit content bullet point one</a:t>
            </a:r>
          </a:p>
          <a:p>
            <a:pPr lvl="1"/>
            <a:r>
              <a:rPr lang="en-US" dirty="0" smtClean="0"/>
              <a:t>Click to edit content bullet point two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5536" y="1475656"/>
            <a:ext cx="4104456" cy="10801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rgbClr val="FF0000"/>
              </a:buClr>
              <a:buNone/>
              <a:defRPr sz="24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>
              <a:defRPr sz="18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2pPr>
            <a:lvl3pPr>
              <a:defRPr>
                <a:solidFill>
                  <a:srgbClr val="4E515A"/>
                </a:solidFill>
              </a:defRPr>
            </a:lvl3pPr>
            <a:lvl4pPr>
              <a:defRPr>
                <a:solidFill>
                  <a:srgbClr val="4E515A"/>
                </a:solidFill>
              </a:defRPr>
            </a:lvl4pPr>
            <a:lvl5pPr>
              <a:defRPr>
                <a:solidFill>
                  <a:srgbClr val="4E515A"/>
                </a:solidFill>
              </a:defRPr>
            </a:lvl5pPr>
          </a:lstStyle>
          <a:p>
            <a:pPr lvl="0"/>
            <a:r>
              <a:rPr lang="en-US" dirty="0" smtClean="0"/>
              <a:t>Click to edit subheading or intro paragraph, this may run to two or three lines.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 hasCustomPrompt="1"/>
          </p:nvPr>
        </p:nvSpPr>
        <p:spPr>
          <a:xfrm>
            <a:off x="4644008" y="1474936"/>
            <a:ext cx="4104705" cy="46092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r>
              <a:rPr lang="en-GB" dirty="0" smtClean="0"/>
              <a:t>Click to insert a chart.</a:t>
            </a:r>
            <a:endParaRPr lang="en-GB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323528" y="6231636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dirty="0" smtClean="0">
                <a:solidFill>
                  <a:srgbClr val="C61F16"/>
                </a:solidFill>
                <a:latin typeface="Roboto" pitchFamily="2" charset="0"/>
                <a:ea typeface="Roboto" pitchFamily="2" charset="0"/>
              </a:rPr>
              <a:t>www.earlham.ac.uk</a:t>
            </a:r>
            <a:endParaRPr lang="en-GB" sz="1100" dirty="0">
              <a:solidFill>
                <a:srgbClr val="C61F16"/>
              </a:solidFill>
              <a:latin typeface="Roboto" pitchFamily="2" charset="0"/>
              <a:ea typeface="Roboto" pitchFamily="2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327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Full s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323528" y="6231636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dirty="0" smtClean="0">
                <a:solidFill>
                  <a:srgbClr val="C61F16"/>
                </a:solidFill>
                <a:latin typeface="Roboto" pitchFamily="2" charset="0"/>
                <a:ea typeface="Roboto" pitchFamily="2" charset="0"/>
              </a:rPr>
              <a:t>www.earlham.ac.uk</a:t>
            </a:r>
            <a:endParaRPr lang="en-GB" sz="1100" dirty="0">
              <a:solidFill>
                <a:srgbClr val="C61F16"/>
              </a:solidFill>
              <a:latin typeface="Roboto" pitchFamily="2" charset="0"/>
              <a:ea typeface="Roboto" pitchFamily="2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4"/>
          </a:xfrm>
          <a:prstGeom prst="rect">
            <a:avLst/>
          </a:prstGeom>
        </p:spPr>
      </p:pic>
      <p:sp>
        <p:nvSpPr>
          <p:cNvPr id="12" name="Picture Placeholder 11"/>
          <p:cNvSpPr>
            <a:spLocks noGrp="1"/>
          </p:cNvSpPr>
          <p:nvPr>
            <p:ph type="pic" sz="quarter" idx="12" hasCustomPrompt="1"/>
          </p:nvPr>
        </p:nvSpPr>
        <p:spPr>
          <a:xfrm>
            <a:off x="395288" y="332656"/>
            <a:ext cx="8353425" cy="5616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r>
              <a:rPr lang="en-GB" dirty="0" smtClean="0"/>
              <a:t>Click to insert a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97404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Slide - Design 1">
    <p:bg>
      <p:bgPr>
        <a:solidFill>
          <a:srgbClr val="8F31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766215" y="4326710"/>
            <a:ext cx="1666432" cy="57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403350" y="1556792"/>
            <a:ext cx="6337300" cy="2592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54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pPr lvl="0"/>
            <a:r>
              <a:rPr lang="en-US" dirty="0" smtClean="0"/>
              <a:t>Click here to edit your quotation or 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20836596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Slide - Design 2">
    <p:bg>
      <p:bgPr>
        <a:solidFill>
          <a:srgbClr val="108E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766215" y="4326710"/>
            <a:ext cx="1666432" cy="57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403350" y="1556792"/>
            <a:ext cx="6337300" cy="2592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54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pPr lvl="0"/>
            <a:r>
              <a:rPr lang="en-US" dirty="0" smtClean="0"/>
              <a:t>Click here to edit your quotation or 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7197137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Slide - Design 3">
    <p:bg>
      <p:bgPr>
        <a:solidFill>
          <a:srgbClr val="54CE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766215" y="4326710"/>
            <a:ext cx="1666432" cy="57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403350" y="1556792"/>
            <a:ext cx="6337300" cy="2592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54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pPr lvl="0"/>
            <a:r>
              <a:rPr lang="en-US" dirty="0" smtClean="0"/>
              <a:t>Click here to edit your quotation or 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10068012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Slide - Design 4">
    <p:bg>
      <p:bgPr>
        <a:solidFill>
          <a:srgbClr val="2ECE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766215" y="4326710"/>
            <a:ext cx="1666432" cy="57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403350" y="1556792"/>
            <a:ext cx="6337300" cy="2592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54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pPr lvl="0"/>
            <a:r>
              <a:rPr lang="en-US" dirty="0" smtClean="0"/>
              <a:t>Click here to edit your quotation or 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38695628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Slide - Design 5">
    <p:bg>
      <p:bgPr>
        <a:solidFill>
          <a:srgbClr val="3156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766215" y="4326710"/>
            <a:ext cx="1666432" cy="57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403350" y="1556792"/>
            <a:ext cx="6337300" cy="2592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54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pPr lvl="0"/>
            <a:r>
              <a:rPr lang="en-US" dirty="0" smtClean="0"/>
              <a:t>Click here to edit your quotation or 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42375974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use Holding Slide - Design 1">
    <p:bg>
      <p:bgPr>
        <a:solidFill>
          <a:srgbClr val="C61F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941" y="2641090"/>
            <a:ext cx="3182118" cy="157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9638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use Holding Slide - Design 2">
    <p:bg>
      <p:bgPr>
        <a:solidFill>
          <a:srgbClr val="4E51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941" y="2641090"/>
            <a:ext cx="3182118" cy="157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8365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2">
    <p:bg>
      <p:bgPr>
        <a:solidFill>
          <a:srgbClr val="4E51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sp>
        <p:nvSpPr>
          <p:cNvPr id="28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3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823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Design 1">
    <p:bg>
      <p:bgPr>
        <a:solidFill>
          <a:srgbClr val="C61F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3789039"/>
            <a:ext cx="4248472" cy="28803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39552" y="4148634"/>
            <a:ext cx="4248472" cy="2884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email address and </a:t>
            </a:r>
            <a:r>
              <a:rPr lang="en-US" dirty="0" err="1" smtClean="0"/>
              <a:t>tel</a:t>
            </a:r>
            <a:r>
              <a:rPr lang="en-US" dirty="0" smtClean="0"/>
              <a:t> number</a:t>
            </a:r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356992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539552" y="4509120"/>
            <a:ext cx="4248472" cy="2880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@</a:t>
            </a:r>
            <a:r>
              <a:rPr lang="en-US" dirty="0" err="1" smtClean="0"/>
              <a:t>accountname</a:t>
            </a:r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539552" y="5642664"/>
            <a:ext cx="540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Earlham Institute, Norwich Research Park, Norwich, Norfolk, NR4 7UH,</a:t>
            </a:r>
            <a:r>
              <a:rPr lang="en-GB" sz="1200" baseline="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</a:t>
            </a:r>
            <a:r>
              <a:rPr lang="en-GB" sz="12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UK</a:t>
            </a:r>
            <a:br>
              <a:rPr lang="en-GB" sz="12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</a:br>
            <a:r>
              <a:rPr lang="en-GB" sz="12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www.earlham.ac.uk</a:t>
            </a:r>
          </a:p>
          <a:p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20" y="6093296"/>
            <a:ext cx="2970076" cy="4132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73" y="5149341"/>
            <a:ext cx="2116827" cy="23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7571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3">
    <p:bg>
      <p:bgPr>
        <a:solidFill>
          <a:srgbClr val="C61F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sp>
        <p:nvSpPr>
          <p:cNvPr id="28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24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3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101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0"/>
            <a:ext cx="9180512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963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73" y="0"/>
            <a:ext cx="9144000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274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46" y="0"/>
            <a:ext cx="9161746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5299052"/>
            <a:ext cx="2266824" cy="1122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963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46" y="0"/>
            <a:ext cx="9161746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668" y="5299052"/>
            <a:ext cx="2266824" cy="1122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233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esign 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73" y="0"/>
            <a:ext cx="9144000" cy="68580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539552" y="1268315"/>
            <a:ext cx="6048672" cy="1296144"/>
          </a:xfrm>
          <a:prstGeom prst="rect">
            <a:avLst/>
          </a:prstGeom>
        </p:spPr>
        <p:txBody>
          <a:bodyPr/>
          <a:lstStyle>
            <a:lvl1pPr algn="l">
              <a:defRPr sz="3600" baseline="0">
                <a:solidFill>
                  <a:schemeClr val="bg1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here to edit your presentation title</a:t>
            </a:r>
            <a:endParaRPr lang="en-GB"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9552" y="2636467"/>
            <a:ext cx="4248472" cy="8640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here to edit your subheading</a:t>
            </a:r>
            <a:endParaRPr lang="en-GB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3788595"/>
            <a:ext cx="4248472" cy="36048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="1" cap="all" baseline="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name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39552" y="4149080"/>
            <a:ext cx="4248472" cy="36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Roboto" pitchFamily="2" charset="0"/>
                <a:ea typeface="Roboto" pitchFamily="2" charset="0"/>
              </a:defRPr>
            </a:lvl1pPr>
          </a:lstStyle>
          <a:p>
            <a:pPr lvl="0"/>
            <a:r>
              <a:rPr lang="en-US" dirty="0" smtClean="0"/>
              <a:t>Click here to edit presenter’s job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5299052"/>
            <a:ext cx="2267744" cy="11225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1" y="6185025"/>
            <a:ext cx="1800198" cy="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070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intro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05880" y="188640"/>
            <a:ext cx="8352928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400">
                <a:solidFill>
                  <a:srgbClr val="C61F16"/>
                </a:solidFill>
                <a:latin typeface="Noto Serif" pitchFamily="18" charset="0"/>
                <a:ea typeface="Noto Serif" pitchFamily="18" charset="0"/>
                <a:cs typeface="Noto Serif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95536" y="2627784"/>
            <a:ext cx="8352928" cy="31683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C61F16"/>
              </a:buClr>
              <a:defRPr sz="18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>
              <a:buClr>
                <a:srgbClr val="C61F16"/>
              </a:buClr>
              <a:defRPr sz="16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2pPr>
            <a:lvl3pPr>
              <a:defRPr>
                <a:solidFill>
                  <a:srgbClr val="4E515A"/>
                </a:solidFill>
              </a:defRPr>
            </a:lvl3pPr>
            <a:lvl4pPr>
              <a:defRPr>
                <a:solidFill>
                  <a:srgbClr val="4E515A"/>
                </a:solidFill>
              </a:defRPr>
            </a:lvl4pPr>
            <a:lvl5pPr>
              <a:defRPr>
                <a:solidFill>
                  <a:srgbClr val="4E515A"/>
                </a:solidFill>
              </a:defRPr>
            </a:lvl5pPr>
          </a:lstStyle>
          <a:p>
            <a:pPr lvl="0"/>
            <a:r>
              <a:rPr lang="en-US" dirty="0" smtClean="0"/>
              <a:t>Click to edit content bullet point one</a:t>
            </a:r>
          </a:p>
          <a:p>
            <a:pPr lvl="1"/>
            <a:r>
              <a:rPr lang="en-US" dirty="0" smtClean="0"/>
              <a:t>Click to edit content bullet point two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5536" y="1475656"/>
            <a:ext cx="8352928" cy="10801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rgbClr val="FF0000"/>
              </a:buClr>
              <a:buNone/>
              <a:defRPr sz="2400" baseline="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1pPr>
            <a:lvl2pPr>
              <a:defRPr sz="1800">
                <a:solidFill>
                  <a:srgbClr val="4E515A"/>
                </a:solidFill>
                <a:latin typeface="Roboto" pitchFamily="2" charset="0"/>
                <a:ea typeface="Roboto" pitchFamily="2" charset="0"/>
              </a:defRPr>
            </a:lvl2pPr>
            <a:lvl3pPr>
              <a:defRPr>
                <a:solidFill>
                  <a:srgbClr val="4E515A"/>
                </a:solidFill>
              </a:defRPr>
            </a:lvl3pPr>
            <a:lvl4pPr>
              <a:defRPr>
                <a:solidFill>
                  <a:srgbClr val="4E515A"/>
                </a:solidFill>
              </a:defRPr>
            </a:lvl4pPr>
            <a:lvl5pPr>
              <a:defRPr>
                <a:solidFill>
                  <a:srgbClr val="4E515A"/>
                </a:solidFill>
              </a:defRPr>
            </a:lvl5pPr>
          </a:lstStyle>
          <a:p>
            <a:pPr lvl="0"/>
            <a:r>
              <a:rPr lang="en-US" dirty="0" smtClean="0"/>
              <a:t>Click to edit subheading or intro paragraph, this may run to two or three lines.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323528" y="6231636"/>
            <a:ext cx="18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100" dirty="0" smtClean="0">
                <a:solidFill>
                  <a:srgbClr val="C61F16"/>
                </a:solidFill>
                <a:latin typeface="Roboto" pitchFamily="2" charset="0"/>
                <a:ea typeface="Roboto" pitchFamily="2" charset="0"/>
              </a:rPr>
              <a:t>www.earlham.ac.uk</a:t>
            </a:r>
            <a:endParaRPr lang="en-GB" sz="1100" dirty="0">
              <a:solidFill>
                <a:srgbClr val="C61F16"/>
              </a:solidFill>
              <a:latin typeface="Roboto" pitchFamily="2" charset="0"/>
              <a:ea typeface="Roboto" pitchFamily="2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165304"/>
            <a:ext cx="2088232" cy="39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9600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1178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60" r:id="rId3"/>
    <p:sldLayoutId id="2147483662" r:id="rId4"/>
    <p:sldLayoutId id="2147483674" r:id="rId5"/>
    <p:sldLayoutId id="2147483675" r:id="rId6"/>
    <p:sldLayoutId id="2147483676" r:id="rId7"/>
    <p:sldLayoutId id="2147483677" r:id="rId8"/>
    <p:sldLayoutId id="2147483671" r:id="rId9"/>
    <p:sldLayoutId id="2147483678" r:id="rId10"/>
    <p:sldLayoutId id="2147483673" r:id="rId11"/>
    <p:sldLayoutId id="2147483663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51" r:id="rId18"/>
    <p:sldLayoutId id="2147483664" r:id="rId19"/>
    <p:sldLayoutId id="2147483672" r:id="rId20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5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hyperlink" Target="http://www.illumina.com/content/dam/illumina-marketing/documents/products/appnotes/appnote_miseq_16S.pdf" TargetMode="External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5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6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2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phylogenomics.blogspot.co.uk/2012/08/referring-to-16s-surveys-as.html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hyperlink" Target="http://www.illumina.com/content/dam/illumina-marketing/documents/products/appnotes/appnote_miseq_16S.pdf" TargetMode="External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620688"/>
            <a:ext cx="7776864" cy="2952328"/>
          </a:xfrm>
        </p:spPr>
        <p:txBody>
          <a:bodyPr/>
          <a:lstStyle/>
          <a:p>
            <a:pPr algn="ctr"/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  <a:t>Metagenomics: From Bench to Data Analysis</a:t>
            </a:r>
            <a:b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19-23</a:t>
            </a:r>
            <a:r>
              <a:rPr lang="en-GB" sz="2400" baseline="30000" dirty="0" smtClean="0">
                <a:latin typeface="Roboto" panose="02000000000000000000" pitchFamily="2" charset="0"/>
                <a:ea typeface="Roboto" panose="02000000000000000000" pitchFamily="2" charset="0"/>
              </a:rPr>
              <a:t>rd</a:t>
            </a:r>
            <a:r>
              <a:rPr lang="en-GB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 September 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  <a:t>2016</a:t>
            </a:r>
            <a:b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b="1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GB" b="1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sz="4600" dirty="0"/>
              <a:t>16S </a:t>
            </a:r>
            <a:r>
              <a:rPr lang="en-GB" sz="4600" dirty="0" err="1"/>
              <a:t>rRNA</a:t>
            </a:r>
            <a:r>
              <a:rPr lang="en-GB" sz="4600" dirty="0"/>
              <a:t>-based surveys for </a:t>
            </a:r>
            <a:r>
              <a:rPr lang="en-GB" sz="4600" dirty="0" smtClean="0"/>
              <a:t>         Community Analysis: </a:t>
            </a:r>
            <a:r>
              <a:rPr lang="en-GB" sz="4600" i="1" dirty="0" smtClean="0"/>
              <a:t>How Quantitative are they</a:t>
            </a:r>
            <a:r>
              <a:rPr lang="en-GB" sz="4600" dirty="0" smtClean="0"/>
              <a:t>?</a:t>
            </a:r>
            <a:endParaRPr lang="en-GB" sz="46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552" y="4077072"/>
            <a:ext cx="5688632" cy="2520280"/>
          </a:xfrm>
        </p:spPr>
        <p:txBody>
          <a:bodyPr/>
          <a:lstStyle/>
          <a:p>
            <a:r>
              <a:rPr lang="en-GB" dirty="0">
                <a:cs typeface="Noto Serif" panose="02020600060500020200" pitchFamily="18" charset="0"/>
              </a:rPr>
              <a:t>Dr Mark Alston</a:t>
            </a:r>
          </a:p>
          <a:p>
            <a:r>
              <a:rPr lang="en-GB" dirty="0">
                <a:cs typeface="Noto Serif" panose="02020600060500020200" pitchFamily="18" charset="0"/>
              </a:rPr>
              <a:t>Computational Biologist</a:t>
            </a:r>
          </a:p>
          <a:p>
            <a:r>
              <a:rPr lang="en-GB" dirty="0">
                <a:cs typeface="Noto Serif" panose="02020600060500020200" pitchFamily="18" charset="0"/>
              </a:rPr>
              <a:t>Organisms and Ecosystems Group</a:t>
            </a:r>
          </a:p>
          <a:p>
            <a:r>
              <a:rPr lang="en-GB" dirty="0">
                <a:cs typeface="Noto Serif" panose="02020600060500020200" pitchFamily="18" charset="0"/>
              </a:rPr>
              <a:t>mark.alston@earlham.ac.uk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171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7768"/>
            <a:ext cx="8640960" cy="1287015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Full-length vs. Amplicon 16S Sequencing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667" y="1268760"/>
            <a:ext cx="8640960" cy="4896544"/>
          </a:xfrm>
        </p:spPr>
        <p:txBody>
          <a:bodyPr>
            <a:normAutofit/>
          </a:bodyPr>
          <a:lstStyle/>
          <a:p>
            <a:r>
              <a:rPr lang="en-GB" dirty="0"/>
              <a:t>Factors affecting taxon abundance estimates and tree-placement</a:t>
            </a:r>
          </a:p>
          <a:p>
            <a:pPr lvl="1"/>
            <a:r>
              <a:rPr lang="en-GB" dirty="0"/>
              <a:t>Sequencing platform, primer choice, read length, environmental source, reference database, assignment method [or a combination] </a:t>
            </a:r>
          </a:p>
          <a:p>
            <a:endParaRPr lang="en-GB" dirty="0" smtClean="0"/>
          </a:p>
          <a:p>
            <a:endParaRPr lang="en-GB" dirty="0"/>
          </a:p>
          <a:p>
            <a:r>
              <a:rPr lang="en-GB" dirty="0" smtClean="0"/>
              <a:t>New </a:t>
            </a:r>
            <a:r>
              <a:rPr lang="en-GB" dirty="0"/>
              <a:t>technologies </a:t>
            </a:r>
            <a:endParaRPr lang="en-GB" dirty="0" smtClean="0"/>
          </a:p>
          <a:p>
            <a:pPr lvl="1"/>
            <a:r>
              <a:rPr lang="en-GB" dirty="0" smtClean="0"/>
              <a:t>short </a:t>
            </a:r>
            <a:r>
              <a:rPr lang="en-GB" dirty="0"/>
              <a:t>reads sequence ~15-30 % of the full 16S </a:t>
            </a:r>
            <a:r>
              <a:rPr lang="en-GB" dirty="0" err="1"/>
              <a:t>rRNA</a:t>
            </a:r>
            <a:r>
              <a:rPr lang="en-GB" dirty="0"/>
              <a:t> gene</a:t>
            </a:r>
          </a:p>
          <a:p>
            <a:pPr lvl="1"/>
            <a:r>
              <a:rPr lang="en-GB" b="1" i="1" dirty="0"/>
              <a:t>more quantitative </a:t>
            </a:r>
            <a:r>
              <a:rPr lang="en-GB" b="1" i="1" dirty="0" smtClean="0"/>
              <a:t>information </a:t>
            </a:r>
          </a:p>
          <a:p>
            <a:pPr lvl="1"/>
            <a:r>
              <a:rPr lang="en-GB" b="1" i="1" dirty="0" smtClean="0"/>
              <a:t>reduced </a:t>
            </a:r>
            <a:r>
              <a:rPr lang="en-GB" b="1" i="1" dirty="0"/>
              <a:t>taxonomic </a:t>
            </a:r>
            <a:r>
              <a:rPr lang="en-GB" b="1" i="1" dirty="0" smtClean="0"/>
              <a:t>resolution </a:t>
            </a:r>
          </a:p>
          <a:p>
            <a:pPr lvl="1"/>
            <a:r>
              <a:rPr lang="en-GB" dirty="0" smtClean="0"/>
              <a:t>species </a:t>
            </a:r>
            <a:r>
              <a:rPr lang="en-GB" dirty="0"/>
              <a:t>level </a:t>
            </a:r>
            <a:r>
              <a:rPr lang="en-GB" dirty="0" smtClean="0"/>
              <a:t>assignment can be elusive</a:t>
            </a:r>
            <a:r>
              <a:rPr lang="en-GB" b="1" i="1" dirty="0" smtClean="0"/>
              <a:t> </a:t>
            </a:r>
            <a:endParaRPr lang="en-GB" b="1" i="1" dirty="0"/>
          </a:p>
          <a:p>
            <a:pPr lvl="1"/>
            <a:r>
              <a:rPr lang="en-GB" dirty="0"/>
              <a:t>implications for inferring metabolic traits in various ecosystems</a:t>
            </a:r>
          </a:p>
          <a:p>
            <a:endParaRPr lang="en-GB" dirty="0" smtClean="0"/>
          </a:p>
          <a:p>
            <a:endParaRPr lang="en-GB" b="0" dirty="0" smtClean="0"/>
          </a:p>
          <a:p>
            <a:r>
              <a:rPr lang="en-GB" dirty="0"/>
              <a:t>Use full-length 16S </a:t>
            </a:r>
            <a:r>
              <a:rPr lang="en-GB" dirty="0" err="1"/>
              <a:t>rRNA</a:t>
            </a:r>
            <a:r>
              <a:rPr lang="en-GB" dirty="0"/>
              <a:t> sequencing?</a:t>
            </a:r>
          </a:p>
          <a:p>
            <a:endParaRPr lang="en-GB" b="0" dirty="0" smtClean="0"/>
          </a:p>
        </p:txBody>
      </p:sp>
    </p:spTree>
    <p:extLst>
      <p:ext uri="{BB962C8B-B14F-4D97-AF65-F5344CB8AC3E}">
        <p14:creationId xmlns:p14="http://schemas.microsoft.com/office/powerpoint/2010/main" val="2000078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7768"/>
            <a:ext cx="8640960" cy="1287015"/>
          </a:xfrm>
        </p:spPr>
        <p:txBody>
          <a:bodyPr>
            <a:normAutofit/>
          </a:bodyPr>
          <a:lstStyle/>
          <a:p>
            <a:r>
              <a:rPr lang="en-GB" dirty="0" smtClean="0"/>
              <a:t>Full-length 16S </a:t>
            </a:r>
            <a:r>
              <a:rPr lang="en-GB" dirty="0" err="1" smtClean="0"/>
              <a:t>rRNA</a:t>
            </a:r>
            <a:r>
              <a:rPr lang="en-GB" dirty="0" smtClean="0"/>
              <a:t> Sequencing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667" y="1268760"/>
            <a:ext cx="8640960" cy="5472608"/>
          </a:xfrm>
          <a:solidFill>
            <a:schemeClr val="bg1"/>
          </a:solidFill>
        </p:spPr>
        <p:txBody>
          <a:bodyPr/>
          <a:lstStyle/>
          <a:p>
            <a:r>
              <a:rPr lang="en-GB" dirty="0" err="1" smtClean="0"/>
              <a:t>PacBio</a:t>
            </a:r>
            <a:endParaRPr lang="en-GB" dirty="0"/>
          </a:p>
          <a:p>
            <a:pPr lvl="1"/>
            <a:r>
              <a:rPr lang="en-GB" dirty="0" smtClean="0"/>
              <a:t>long-read, </a:t>
            </a:r>
            <a:r>
              <a:rPr lang="en-GB" dirty="0"/>
              <a:t>single-molecule real-time (SMRT</a:t>
            </a:r>
            <a:r>
              <a:rPr lang="en-GB" dirty="0" smtClean="0"/>
              <a:t>) technology</a:t>
            </a:r>
          </a:p>
          <a:p>
            <a:pPr lvl="1"/>
            <a:r>
              <a:rPr lang="en-GB" dirty="0" smtClean="0"/>
              <a:t>average </a:t>
            </a:r>
            <a:r>
              <a:rPr lang="en-GB" dirty="0"/>
              <a:t>read lengths </a:t>
            </a:r>
            <a:r>
              <a:rPr lang="en-GB" dirty="0" smtClean="0"/>
              <a:t>&gt; </a:t>
            </a:r>
            <a:r>
              <a:rPr lang="en-GB" dirty="0"/>
              <a:t>8 kb at ~ 87% </a:t>
            </a:r>
            <a:r>
              <a:rPr lang="en-GB" dirty="0" smtClean="0"/>
              <a:t>read accuracy</a:t>
            </a:r>
          </a:p>
          <a:p>
            <a:pPr lvl="1"/>
            <a:r>
              <a:rPr lang="en-GB" dirty="0"/>
              <a:t>only been used for a few environmental </a:t>
            </a:r>
            <a:r>
              <a:rPr lang="en-GB" dirty="0" smtClean="0"/>
              <a:t>surveys</a:t>
            </a:r>
          </a:p>
          <a:p>
            <a:pPr lvl="1"/>
            <a:r>
              <a:rPr lang="en-GB" i="1" dirty="0" smtClean="0"/>
              <a:t>‘High-resolution </a:t>
            </a:r>
            <a:r>
              <a:rPr lang="en-GB" i="1" dirty="0"/>
              <a:t>phylogenetic microbial community </a:t>
            </a:r>
            <a:r>
              <a:rPr lang="en-GB" i="1" dirty="0" smtClean="0"/>
              <a:t>profiling’</a:t>
            </a:r>
            <a:endParaRPr lang="en-GB" i="1" dirty="0"/>
          </a:p>
          <a:p>
            <a:pPr lvl="1"/>
            <a:r>
              <a:rPr lang="en-GB" dirty="0" smtClean="0"/>
              <a:t>DOI: 0.1038/ismej.2015.24</a:t>
            </a:r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err="1" smtClean="0"/>
              <a:t>MinION</a:t>
            </a:r>
            <a:r>
              <a:rPr lang="en-GB" dirty="0"/>
              <a:t>™ </a:t>
            </a:r>
            <a:endParaRPr lang="en-GB" dirty="0" smtClean="0"/>
          </a:p>
          <a:p>
            <a:pPr lvl="1"/>
            <a:r>
              <a:rPr lang="en-GB" dirty="0"/>
              <a:t>USB stick-sized </a:t>
            </a:r>
            <a:r>
              <a:rPr lang="en-GB" dirty="0" smtClean="0"/>
              <a:t>device</a:t>
            </a:r>
          </a:p>
          <a:p>
            <a:pPr lvl="1"/>
            <a:r>
              <a:rPr lang="en-GB" dirty="0" smtClean="0"/>
              <a:t>per-base </a:t>
            </a:r>
            <a:r>
              <a:rPr lang="en-GB" dirty="0"/>
              <a:t>sequencing accuracy </a:t>
            </a:r>
            <a:r>
              <a:rPr lang="en-GB" dirty="0" smtClean="0"/>
              <a:t>~85</a:t>
            </a:r>
            <a:r>
              <a:rPr lang="en-GB" dirty="0"/>
              <a:t>% for 2D reads </a:t>
            </a:r>
          </a:p>
          <a:p>
            <a:pPr lvl="1"/>
            <a:r>
              <a:rPr lang="en-GB" dirty="0"/>
              <a:t>additional read length helps resolve 16S </a:t>
            </a:r>
            <a:r>
              <a:rPr lang="en-GB" dirty="0" err="1"/>
              <a:t>rRNA</a:t>
            </a:r>
            <a:r>
              <a:rPr lang="en-GB" dirty="0"/>
              <a:t> to species level</a:t>
            </a:r>
            <a:endParaRPr lang="en-GB" dirty="0" smtClean="0"/>
          </a:p>
          <a:p>
            <a:pPr lvl="1"/>
            <a:r>
              <a:rPr lang="en-GB" i="1" dirty="0"/>
              <a:t>‘Species level resolution of 16S </a:t>
            </a:r>
            <a:r>
              <a:rPr lang="en-GB" i="1" dirty="0" err="1"/>
              <a:t>rRNA</a:t>
            </a:r>
            <a:r>
              <a:rPr lang="en-GB" i="1" dirty="0"/>
              <a:t> gene amplicons sequenced through </a:t>
            </a:r>
            <a:r>
              <a:rPr lang="en-GB" i="1" dirty="0" err="1"/>
              <a:t>MinION</a:t>
            </a:r>
            <a:r>
              <a:rPr lang="en-GB" i="1" baseline="30000" dirty="0" err="1"/>
              <a:t>TM</a:t>
            </a:r>
            <a:r>
              <a:rPr lang="en-GB" i="1" dirty="0"/>
              <a:t> portable </a:t>
            </a:r>
            <a:r>
              <a:rPr lang="en-GB" i="1" dirty="0" err="1"/>
              <a:t>nanopore</a:t>
            </a:r>
            <a:r>
              <a:rPr lang="en-GB" i="1" dirty="0"/>
              <a:t> sequencer’ </a:t>
            </a:r>
            <a:endParaRPr lang="en-GB" i="1" dirty="0" smtClean="0"/>
          </a:p>
          <a:p>
            <a:pPr lvl="1"/>
            <a:r>
              <a:rPr lang="en-GB" dirty="0" smtClean="0"/>
              <a:t>DOI: </a:t>
            </a:r>
            <a:r>
              <a:rPr lang="en-GB" dirty="0"/>
              <a:t>10.1186/s13742-016-0111-z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012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7768"/>
            <a:ext cx="8640960" cy="1287015"/>
          </a:xfrm>
        </p:spPr>
        <p:txBody>
          <a:bodyPr>
            <a:normAutofit/>
          </a:bodyPr>
          <a:lstStyle/>
          <a:p>
            <a:r>
              <a:rPr lang="en-GB" dirty="0" smtClean="0"/>
              <a:t>Full-length 16S </a:t>
            </a:r>
            <a:r>
              <a:rPr lang="en-GB" dirty="0" err="1" smtClean="0"/>
              <a:t>rRNA</a:t>
            </a:r>
            <a:r>
              <a:rPr lang="en-GB" dirty="0" smtClean="0"/>
              <a:t> Sequencing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667" y="1268760"/>
            <a:ext cx="8640960" cy="5472608"/>
          </a:xfrm>
          <a:solidFill>
            <a:schemeClr val="bg1"/>
          </a:solidFill>
        </p:spPr>
        <p:txBody>
          <a:bodyPr/>
          <a:lstStyle/>
          <a:p>
            <a:r>
              <a:rPr lang="en-GB" dirty="0" err="1" smtClean="0"/>
              <a:t>PacBio</a:t>
            </a:r>
            <a:endParaRPr lang="en-GB" dirty="0"/>
          </a:p>
          <a:p>
            <a:pPr lvl="1"/>
            <a:r>
              <a:rPr lang="en-GB" dirty="0" smtClean="0"/>
              <a:t>long-read, </a:t>
            </a:r>
            <a:r>
              <a:rPr lang="en-GB" dirty="0"/>
              <a:t>single-molecule real-time (SMRT</a:t>
            </a:r>
            <a:r>
              <a:rPr lang="en-GB" dirty="0" smtClean="0"/>
              <a:t>) technology</a:t>
            </a:r>
          </a:p>
          <a:p>
            <a:pPr lvl="1"/>
            <a:r>
              <a:rPr lang="en-GB" dirty="0" smtClean="0"/>
              <a:t>average </a:t>
            </a:r>
            <a:r>
              <a:rPr lang="en-GB" dirty="0"/>
              <a:t>read lengths </a:t>
            </a:r>
            <a:r>
              <a:rPr lang="en-GB" dirty="0" smtClean="0"/>
              <a:t>&gt; </a:t>
            </a:r>
            <a:r>
              <a:rPr lang="en-GB" dirty="0"/>
              <a:t>8 kb at ~ 87% </a:t>
            </a:r>
            <a:r>
              <a:rPr lang="en-GB" dirty="0" smtClean="0"/>
              <a:t>read accuracy</a:t>
            </a:r>
          </a:p>
          <a:p>
            <a:pPr lvl="1"/>
            <a:r>
              <a:rPr lang="en-GB" dirty="0"/>
              <a:t>only been used for a few environmental </a:t>
            </a:r>
            <a:r>
              <a:rPr lang="en-GB" dirty="0" smtClean="0"/>
              <a:t>surveys</a:t>
            </a:r>
          </a:p>
          <a:p>
            <a:pPr lvl="1"/>
            <a:r>
              <a:rPr lang="en-GB" b="1" i="1" dirty="0" smtClean="0"/>
              <a:t>‘High-resolution </a:t>
            </a:r>
            <a:r>
              <a:rPr lang="en-GB" b="1" i="1" dirty="0"/>
              <a:t>phylogenetic microbial community </a:t>
            </a:r>
            <a:r>
              <a:rPr lang="en-GB" b="1" i="1" dirty="0" smtClean="0"/>
              <a:t>profiling’</a:t>
            </a:r>
            <a:endParaRPr lang="en-GB" b="1" i="1" dirty="0"/>
          </a:p>
          <a:p>
            <a:pPr lvl="1"/>
            <a:r>
              <a:rPr lang="en-GB" b="1" dirty="0" smtClean="0"/>
              <a:t>DOI: 0.1038/ismej.2015.24</a:t>
            </a:r>
            <a:endParaRPr lang="en-GB" b="1" dirty="0"/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MinION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™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USB stick-sized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device</a:t>
            </a:r>
          </a:p>
          <a:p>
            <a:pPr lvl="1"/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per-base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sequencing accuracy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~85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% for 2D reads </a:t>
            </a:r>
          </a:p>
          <a:p>
            <a:pPr lvl="1"/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additional read length helps resolve 16S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rRNA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to species level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GB" i="1" dirty="0">
                <a:solidFill>
                  <a:schemeClr val="bg1">
                    <a:lumMod val="65000"/>
                  </a:schemeClr>
                </a:solidFill>
              </a:rPr>
              <a:t>‘Species level resolution of 16S </a:t>
            </a:r>
            <a:r>
              <a:rPr lang="en-GB" i="1" dirty="0" err="1">
                <a:solidFill>
                  <a:schemeClr val="bg1">
                    <a:lumMod val="65000"/>
                  </a:schemeClr>
                </a:solidFill>
              </a:rPr>
              <a:t>rRNA</a:t>
            </a:r>
            <a:r>
              <a:rPr lang="en-GB" i="1" dirty="0">
                <a:solidFill>
                  <a:schemeClr val="bg1">
                    <a:lumMod val="65000"/>
                  </a:schemeClr>
                </a:solidFill>
              </a:rPr>
              <a:t> gene amplicons sequenced through </a:t>
            </a:r>
            <a:r>
              <a:rPr lang="en-GB" i="1" dirty="0" err="1">
                <a:solidFill>
                  <a:schemeClr val="bg1">
                    <a:lumMod val="65000"/>
                  </a:schemeClr>
                </a:solidFill>
              </a:rPr>
              <a:t>MinION</a:t>
            </a:r>
            <a:r>
              <a:rPr lang="en-GB" i="1" baseline="30000" dirty="0" err="1">
                <a:solidFill>
                  <a:schemeClr val="bg1">
                    <a:lumMod val="65000"/>
                  </a:schemeClr>
                </a:solidFill>
              </a:rPr>
              <a:t>TM</a:t>
            </a:r>
            <a:r>
              <a:rPr lang="en-GB" i="1" dirty="0">
                <a:solidFill>
                  <a:schemeClr val="bg1">
                    <a:lumMod val="65000"/>
                  </a:schemeClr>
                </a:solidFill>
              </a:rPr>
              <a:t> portable </a:t>
            </a:r>
            <a:r>
              <a:rPr lang="en-GB" i="1" dirty="0" err="1">
                <a:solidFill>
                  <a:schemeClr val="bg1">
                    <a:lumMod val="65000"/>
                  </a:schemeClr>
                </a:solidFill>
              </a:rPr>
              <a:t>nanopore</a:t>
            </a:r>
            <a:r>
              <a:rPr lang="en-GB" i="1" dirty="0">
                <a:solidFill>
                  <a:schemeClr val="bg1">
                    <a:lumMod val="65000"/>
                  </a:schemeClr>
                </a:solidFill>
              </a:rPr>
              <a:t> sequencer’ </a:t>
            </a:r>
            <a:endParaRPr lang="en-GB" i="1" dirty="0" smtClean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DOI: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10.1186/s13742-016-0111-z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6531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44624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/>
              <a:t>Full-length 16S </a:t>
            </a:r>
            <a:r>
              <a:rPr lang="en-GB" dirty="0" err="1"/>
              <a:t>rRNA</a:t>
            </a:r>
            <a:r>
              <a:rPr lang="en-GB" dirty="0"/>
              <a:t> Sequencing </a:t>
            </a:r>
            <a:r>
              <a:rPr lang="en-GB" dirty="0" smtClean="0"/>
              <a:t>and Gene Variability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088740"/>
            <a:ext cx="8435280" cy="4104456"/>
          </a:xfrm>
        </p:spPr>
        <p:txBody>
          <a:bodyPr/>
          <a:lstStyle/>
          <a:p>
            <a:r>
              <a:rPr lang="en-GB" dirty="0"/>
              <a:t>non-homogeneous distribution of mutations</a:t>
            </a:r>
            <a:endParaRPr lang="fr-FR" dirty="0"/>
          </a:p>
          <a:p>
            <a:endParaRPr lang="en-GB" dirty="0" smtClean="0"/>
          </a:p>
          <a:p>
            <a:r>
              <a:rPr lang="en-GB" dirty="0" smtClean="0"/>
              <a:t>varies </a:t>
            </a:r>
            <a:r>
              <a:rPr lang="en-GB" dirty="0"/>
              <a:t>across different </a:t>
            </a:r>
            <a:r>
              <a:rPr lang="en-GB" dirty="0" smtClean="0"/>
              <a:t>phylogenetic groups</a:t>
            </a:r>
          </a:p>
          <a:p>
            <a:endParaRPr lang="en-GB" dirty="0" smtClean="0"/>
          </a:p>
          <a:p>
            <a:r>
              <a:rPr lang="en-GB" dirty="0"/>
              <a:t>leads to both over- and </a:t>
            </a:r>
            <a:r>
              <a:rPr lang="en-GB" dirty="0" smtClean="0"/>
              <a:t>underestimation of </a:t>
            </a:r>
            <a:r>
              <a:rPr lang="en-GB" dirty="0"/>
              <a:t>community diversity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71072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44624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/>
              <a:t>Full-length 16S </a:t>
            </a:r>
            <a:r>
              <a:rPr lang="en-GB" dirty="0" err="1"/>
              <a:t>rRNA</a:t>
            </a:r>
            <a:r>
              <a:rPr lang="en-GB" dirty="0"/>
              <a:t> Sequencing and Gene Variability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088740"/>
            <a:ext cx="8435280" cy="4104456"/>
          </a:xfrm>
        </p:spPr>
        <p:txBody>
          <a:bodyPr/>
          <a:lstStyle/>
          <a:p>
            <a:r>
              <a:rPr lang="en-GB" dirty="0"/>
              <a:t>non-homogeneous distribution of mutations</a:t>
            </a:r>
            <a:endParaRPr lang="fr-FR" dirty="0"/>
          </a:p>
          <a:p>
            <a:endParaRPr lang="en-GB" dirty="0" smtClean="0"/>
          </a:p>
          <a:p>
            <a:r>
              <a:rPr lang="en-GB" dirty="0" smtClean="0"/>
              <a:t>varies </a:t>
            </a:r>
            <a:r>
              <a:rPr lang="en-GB" dirty="0"/>
              <a:t>across different </a:t>
            </a:r>
            <a:r>
              <a:rPr lang="en-GB" dirty="0" smtClean="0"/>
              <a:t>phylogenetic groups</a:t>
            </a:r>
          </a:p>
          <a:p>
            <a:endParaRPr lang="en-GB" dirty="0" smtClean="0"/>
          </a:p>
          <a:p>
            <a:r>
              <a:rPr lang="en-GB" dirty="0"/>
              <a:t>leads to both over- and </a:t>
            </a:r>
            <a:r>
              <a:rPr lang="en-GB" dirty="0" smtClean="0"/>
              <a:t>underestimation of </a:t>
            </a:r>
            <a:r>
              <a:rPr lang="en-GB" dirty="0"/>
              <a:t>community diversity</a:t>
            </a:r>
          </a:p>
        </p:txBody>
      </p:sp>
      <p:pic>
        <p:nvPicPr>
          <p:cNvPr id="5" name="Chart Placeholder 4"/>
          <p:cNvPicPr>
            <a:picLocks noGrp="1" noChangeAspect="1"/>
          </p:cNvPicPr>
          <p:nvPr>
            <p:ph type="chart" sz="quarter" idx="11"/>
          </p:nvPr>
        </p:nvPicPr>
        <p:blipFill rotWithShape="1">
          <a:blip r:embed="rId2"/>
          <a:srcRect b="50029"/>
          <a:stretch/>
        </p:blipFill>
        <p:spPr>
          <a:xfrm>
            <a:off x="323528" y="3358942"/>
            <a:ext cx="8701215" cy="165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217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hart Placeholder 4"/>
          <p:cNvPicPr>
            <a:picLocks noChangeAspect="1"/>
          </p:cNvPicPr>
          <p:nvPr/>
        </p:nvPicPr>
        <p:blipFill rotWithShape="1">
          <a:blip r:embed="rId2"/>
          <a:srcRect b="50029"/>
          <a:stretch/>
        </p:blipFill>
        <p:spPr>
          <a:xfrm>
            <a:off x="323528" y="3358942"/>
            <a:ext cx="8701215" cy="1654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44624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/>
              <a:t>Full-length 16S </a:t>
            </a:r>
            <a:r>
              <a:rPr lang="en-GB" dirty="0" err="1"/>
              <a:t>rRNA</a:t>
            </a:r>
            <a:r>
              <a:rPr lang="en-GB" dirty="0"/>
              <a:t> Sequencing and Gene Variability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088740"/>
            <a:ext cx="8435280" cy="4104456"/>
          </a:xfrm>
        </p:spPr>
        <p:txBody>
          <a:bodyPr/>
          <a:lstStyle/>
          <a:p>
            <a:r>
              <a:rPr lang="en-GB" dirty="0"/>
              <a:t>non-homogeneous distribution of mutations</a:t>
            </a:r>
            <a:endParaRPr lang="fr-FR" dirty="0"/>
          </a:p>
          <a:p>
            <a:endParaRPr lang="en-GB" dirty="0" smtClean="0"/>
          </a:p>
          <a:p>
            <a:r>
              <a:rPr lang="en-GB" dirty="0" smtClean="0"/>
              <a:t>varies </a:t>
            </a:r>
            <a:r>
              <a:rPr lang="en-GB" dirty="0"/>
              <a:t>across different </a:t>
            </a:r>
            <a:r>
              <a:rPr lang="en-GB" dirty="0" smtClean="0"/>
              <a:t>phylogenetic groups</a:t>
            </a:r>
          </a:p>
          <a:p>
            <a:endParaRPr lang="en-GB" dirty="0" smtClean="0"/>
          </a:p>
          <a:p>
            <a:r>
              <a:rPr lang="en-GB" dirty="0"/>
              <a:t>leads to both over- and </a:t>
            </a:r>
            <a:r>
              <a:rPr lang="en-GB" dirty="0" smtClean="0"/>
              <a:t>underestimation of </a:t>
            </a:r>
            <a:r>
              <a:rPr lang="en-GB" dirty="0"/>
              <a:t>community diversity</a:t>
            </a:r>
          </a:p>
        </p:txBody>
      </p:sp>
      <p:sp>
        <p:nvSpPr>
          <p:cNvPr id="4" name="Oval 3"/>
          <p:cNvSpPr/>
          <p:nvPr/>
        </p:nvSpPr>
        <p:spPr>
          <a:xfrm>
            <a:off x="3995936" y="4365104"/>
            <a:ext cx="1152128" cy="828092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4583088" y="5193196"/>
            <a:ext cx="4459811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i="1" dirty="0" smtClean="0"/>
              <a:t>2 Salmonella</a:t>
            </a:r>
            <a:r>
              <a:rPr lang="en-GB" dirty="0" smtClean="0"/>
              <a:t> spp. 97.4% identical across gene</a:t>
            </a:r>
          </a:p>
          <a:p>
            <a:r>
              <a:rPr lang="en-GB" dirty="0" smtClean="0"/>
              <a:t>100% identical across V4 region</a:t>
            </a:r>
          </a:p>
          <a:p>
            <a:r>
              <a:rPr lang="en-GB" dirty="0"/>
              <a:t>Underestimate community diversity</a:t>
            </a:r>
          </a:p>
        </p:txBody>
      </p:sp>
    </p:spTree>
    <p:extLst>
      <p:ext uri="{BB962C8B-B14F-4D97-AF65-F5344CB8AC3E}">
        <p14:creationId xmlns:p14="http://schemas.microsoft.com/office/powerpoint/2010/main" val="1500369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44624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/>
              <a:t>Full-length 16S </a:t>
            </a:r>
            <a:r>
              <a:rPr lang="en-GB" dirty="0" err="1"/>
              <a:t>rRNA</a:t>
            </a:r>
            <a:r>
              <a:rPr lang="en-GB" dirty="0"/>
              <a:t> Sequencing and Gene Variability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088740"/>
            <a:ext cx="8435280" cy="4104456"/>
          </a:xfrm>
        </p:spPr>
        <p:txBody>
          <a:bodyPr/>
          <a:lstStyle/>
          <a:p>
            <a:r>
              <a:rPr lang="en-GB" dirty="0"/>
              <a:t>non-homogeneous distribution of mutations</a:t>
            </a:r>
            <a:endParaRPr lang="fr-FR" dirty="0"/>
          </a:p>
          <a:p>
            <a:endParaRPr lang="en-GB" dirty="0" smtClean="0"/>
          </a:p>
          <a:p>
            <a:r>
              <a:rPr lang="en-GB" dirty="0" smtClean="0"/>
              <a:t>varies </a:t>
            </a:r>
            <a:r>
              <a:rPr lang="en-GB" dirty="0"/>
              <a:t>across different </a:t>
            </a:r>
            <a:r>
              <a:rPr lang="en-GB" dirty="0" smtClean="0"/>
              <a:t>phylogenetic groups</a:t>
            </a:r>
          </a:p>
          <a:p>
            <a:endParaRPr lang="en-GB" dirty="0" smtClean="0"/>
          </a:p>
          <a:p>
            <a:r>
              <a:rPr lang="en-GB" dirty="0"/>
              <a:t>leads to both over- and </a:t>
            </a:r>
            <a:r>
              <a:rPr lang="en-GB" dirty="0" smtClean="0"/>
              <a:t>underestimation of </a:t>
            </a:r>
            <a:r>
              <a:rPr lang="en-GB" dirty="0"/>
              <a:t>community diversity</a:t>
            </a:r>
          </a:p>
        </p:txBody>
      </p:sp>
      <p:pic>
        <p:nvPicPr>
          <p:cNvPr id="5" name="Chart Placeholder 4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323528" y="3358942"/>
            <a:ext cx="8701215" cy="3310418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995936" y="6021288"/>
            <a:ext cx="1152128" cy="828092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4446319" y="5158933"/>
            <a:ext cx="3589701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Mutations accumulated in V4 region</a:t>
            </a:r>
          </a:p>
          <a:p>
            <a:r>
              <a:rPr lang="en-GB" dirty="0" smtClean="0"/>
              <a:t>Overestimate community diversity</a:t>
            </a:r>
          </a:p>
        </p:txBody>
      </p:sp>
    </p:spTree>
    <p:extLst>
      <p:ext uri="{BB962C8B-B14F-4D97-AF65-F5344CB8AC3E}">
        <p14:creationId xmlns:p14="http://schemas.microsoft.com/office/powerpoint/2010/main" val="228387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44624"/>
            <a:ext cx="855860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Compare FL vs. </a:t>
            </a:r>
            <a:r>
              <a:rPr lang="en-GB" dirty="0"/>
              <a:t>V4 </a:t>
            </a:r>
            <a:r>
              <a:rPr lang="en-GB" dirty="0" smtClean="0"/>
              <a:t> [</a:t>
            </a:r>
            <a:r>
              <a:rPr lang="en-GB" dirty="0" err="1"/>
              <a:t>Sakinaw</a:t>
            </a:r>
            <a:r>
              <a:rPr lang="en-GB" dirty="0"/>
              <a:t> lake </a:t>
            </a:r>
            <a:r>
              <a:rPr lang="en-GB" dirty="0" smtClean="0"/>
              <a:t>samples]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4941168"/>
            <a:ext cx="8712968" cy="1728192"/>
          </a:xfrm>
          <a:solidFill>
            <a:schemeClr val="bg1"/>
          </a:solidFill>
        </p:spPr>
        <p:txBody>
          <a:bodyPr/>
          <a:lstStyle/>
          <a:p>
            <a:r>
              <a:rPr lang="en-GB" dirty="0"/>
              <a:t>Community composition </a:t>
            </a:r>
            <a:r>
              <a:rPr lang="en-GB" dirty="0" smtClean="0"/>
              <a:t>profile </a:t>
            </a:r>
            <a:r>
              <a:rPr lang="en-GB" dirty="0"/>
              <a:t>at genus level</a:t>
            </a:r>
          </a:p>
          <a:p>
            <a:r>
              <a:rPr lang="en-GB" dirty="0" smtClean="0"/>
              <a:t>Colour </a:t>
            </a:r>
            <a:r>
              <a:rPr lang="en-GB" dirty="0"/>
              <a:t>pairs denote samples of the same </a:t>
            </a:r>
            <a:r>
              <a:rPr lang="en-GB" dirty="0" smtClean="0"/>
              <a:t>depth</a:t>
            </a:r>
          </a:p>
          <a:p>
            <a:r>
              <a:rPr lang="en-GB" dirty="0"/>
              <a:t>Bubble sizes indicate read </a:t>
            </a:r>
            <a:r>
              <a:rPr lang="en-GB" dirty="0" smtClean="0"/>
              <a:t>abundance</a:t>
            </a:r>
          </a:p>
        </p:txBody>
      </p:sp>
      <p:pic>
        <p:nvPicPr>
          <p:cNvPr id="6" name="Chart Placeholder 5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1768859" y="692696"/>
            <a:ext cx="5400601" cy="40587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99308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44624"/>
            <a:ext cx="855860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Compare FL vs. </a:t>
            </a:r>
            <a:r>
              <a:rPr lang="en-GB" dirty="0"/>
              <a:t>V4 </a:t>
            </a:r>
            <a:r>
              <a:rPr lang="en-GB" dirty="0" smtClean="0"/>
              <a:t> [</a:t>
            </a:r>
            <a:r>
              <a:rPr lang="en-GB" dirty="0" err="1"/>
              <a:t>Sakinaw</a:t>
            </a:r>
            <a:r>
              <a:rPr lang="en-GB" dirty="0"/>
              <a:t> lake </a:t>
            </a:r>
            <a:r>
              <a:rPr lang="en-GB" dirty="0" smtClean="0"/>
              <a:t>samples]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4941168"/>
            <a:ext cx="8712968" cy="1728192"/>
          </a:xfrm>
          <a:solidFill>
            <a:schemeClr val="bg1"/>
          </a:solidFill>
        </p:spPr>
        <p:txBody>
          <a:bodyPr>
            <a:normAutofit lnSpcReduction="10000"/>
          </a:bodyPr>
          <a:lstStyle/>
          <a:p>
            <a:r>
              <a:rPr lang="en-GB" dirty="0" smtClean="0"/>
              <a:t>FL vs. V4 discrepancies highlighted by boxes</a:t>
            </a:r>
          </a:p>
          <a:p>
            <a:pPr lvl="1"/>
            <a:r>
              <a:rPr lang="en-GB" dirty="0" smtClean="0"/>
              <a:t>e.g. </a:t>
            </a:r>
            <a:r>
              <a:rPr lang="en-GB" i="1" dirty="0" smtClean="0"/>
              <a:t>Bacillus</a:t>
            </a:r>
            <a:r>
              <a:rPr lang="en-GB" dirty="0" smtClean="0"/>
              <a:t> greatly underrepresented by V4 c.f. PB [50m samples]</a:t>
            </a:r>
          </a:p>
          <a:p>
            <a:endParaRPr lang="en-GB" dirty="0" smtClean="0"/>
          </a:p>
          <a:p>
            <a:pPr lvl="1"/>
            <a:r>
              <a:rPr lang="en-GB" dirty="0" smtClean="0"/>
              <a:t>‘</a:t>
            </a:r>
            <a:r>
              <a:rPr lang="en-GB" dirty="0"/>
              <a:t>High-resolution phylogenetic microbial community profiling’</a:t>
            </a:r>
          </a:p>
          <a:p>
            <a:pPr lvl="1"/>
            <a:r>
              <a:rPr lang="en-GB" dirty="0"/>
              <a:t>DOI: 0.1038/ismej.2015.24</a:t>
            </a:r>
          </a:p>
          <a:p>
            <a:endParaRPr lang="en-GB" dirty="0"/>
          </a:p>
        </p:txBody>
      </p:sp>
      <p:pic>
        <p:nvPicPr>
          <p:cNvPr id="6" name="Chart Placeholder 5"/>
          <p:cNvPicPr>
            <a:picLocks noGrp="1" noChangeAspect="1"/>
          </p:cNvPicPr>
          <p:nvPr>
            <p:ph type="chart" sz="quarter" idx="11"/>
          </p:nvPr>
        </p:nvPicPr>
        <p:blipFill>
          <a:blip r:embed="rId3"/>
          <a:stretch>
            <a:fillRect/>
          </a:stretch>
        </p:blipFill>
        <p:spPr>
          <a:xfrm>
            <a:off x="1768859" y="692696"/>
            <a:ext cx="5400601" cy="405876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3726954" y="2574430"/>
            <a:ext cx="360040" cy="360040"/>
          </a:xfrm>
          <a:prstGeom prst="rect">
            <a:avLst/>
          </a:prstGeom>
          <a:noFill/>
          <a:ln w="76200">
            <a:solidFill>
              <a:srgbClr val="C61F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3995936" y="2924944"/>
            <a:ext cx="72008" cy="2016224"/>
          </a:xfrm>
          <a:prstGeom prst="straightConnector1">
            <a:avLst/>
          </a:prstGeom>
          <a:ln w="57150">
            <a:solidFill>
              <a:srgbClr val="C61F1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2370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Platforms and Regions Suffer </a:t>
            </a:r>
            <a:r>
              <a:rPr lang="en-GB" dirty="0"/>
              <a:t>from </a:t>
            </a:r>
            <a:r>
              <a:rPr lang="en-GB" dirty="0" smtClean="0"/>
              <a:t>Substantial Bias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40768"/>
            <a:ext cx="8208912" cy="4104456"/>
          </a:xfrm>
        </p:spPr>
        <p:txBody>
          <a:bodyPr/>
          <a:lstStyle/>
          <a:p>
            <a:r>
              <a:rPr lang="en-GB" dirty="0"/>
              <a:t>The observed </a:t>
            </a:r>
            <a:r>
              <a:rPr lang="en-GB" dirty="0" smtClean="0"/>
              <a:t>relative frequencies </a:t>
            </a:r>
            <a:r>
              <a:rPr lang="en-GB" dirty="0"/>
              <a:t>do not reflect the true species frequencies </a:t>
            </a:r>
            <a:r>
              <a:rPr lang="en-GB" dirty="0" smtClean="0"/>
              <a:t>in the community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4860032" y="5013176"/>
            <a:ext cx="3938886" cy="1080120"/>
          </a:xfrm>
        </p:spPr>
      </p:sp>
    </p:spTree>
    <p:extLst>
      <p:ext uri="{BB962C8B-B14F-4D97-AF65-F5344CB8AC3E}">
        <p14:creationId xmlns:p14="http://schemas.microsoft.com/office/powerpoint/2010/main" val="251832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/>
          </a:bodyPr>
          <a:lstStyle/>
          <a:p>
            <a:r>
              <a:rPr lang="en-GB" dirty="0" smtClean="0"/>
              <a:t>Outline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40768"/>
            <a:ext cx="8435280" cy="4104456"/>
          </a:xfrm>
        </p:spPr>
        <p:txBody>
          <a:bodyPr/>
          <a:lstStyle/>
          <a:p>
            <a:endParaRPr lang="en-GB" dirty="0"/>
          </a:p>
          <a:p>
            <a:r>
              <a:rPr lang="en-GB" dirty="0" smtClean="0"/>
              <a:t>Compare sequencing platforms and 16S </a:t>
            </a:r>
            <a:r>
              <a:rPr lang="en-GB" dirty="0" err="1" smtClean="0"/>
              <a:t>rRNA</a:t>
            </a:r>
            <a:r>
              <a:rPr lang="en-GB" dirty="0" smtClean="0"/>
              <a:t> regions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Amplicon choice</a:t>
            </a:r>
          </a:p>
          <a:p>
            <a:pPr lvl="1"/>
            <a:r>
              <a:rPr lang="en-GB" dirty="0" smtClean="0"/>
              <a:t>amplicons vs. full-length </a:t>
            </a:r>
            <a:r>
              <a:rPr lang="en-GB" dirty="0" err="1" smtClean="0"/>
              <a:t>rRNA</a:t>
            </a:r>
            <a:r>
              <a:rPr lang="en-GB" dirty="0" smtClean="0"/>
              <a:t> sequencing</a:t>
            </a:r>
          </a:p>
          <a:p>
            <a:endParaRPr lang="en-GB" dirty="0"/>
          </a:p>
          <a:p>
            <a:r>
              <a:rPr lang="en-GB" dirty="0" smtClean="0"/>
              <a:t>Bias and quantification</a:t>
            </a:r>
          </a:p>
          <a:p>
            <a:endParaRPr lang="en-GB" dirty="0"/>
          </a:p>
          <a:p>
            <a:r>
              <a:rPr lang="en-GB" dirty="0" smtClean="0"/>
              <a:t>Comparison to WGS approaches</a:t>
            </a:r>
            <a:endParaRPr lang="en-GB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4860032" y="5013176"/>
            <a:ext cx="3938886" cy="1080120"/>
          </a:xfrm>
        </p:spPr>
      </p:sp>
    </p:spTree>
    <p:extLst>
      <p:ext uri="{BB962C8B-B14F-4D97-AF65-F5344CB8AC3E}">
        <p14:creationId xmlns:p14="http://schemas.microsoft.com/office/powerpoint/2010/main" val="314485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Platforms and Regions Suffer </a:t>
            </a:r>
            <a:r>
              <a:rPr lang="en-GB" dirty="0"/>
              <a:t>from </a:t>
            </a:r>
            <a:r>
              <a:rPr lang="en-GB" dirty="0" smtClean="0"/>
              <a:t>Substantial Bias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40768"/>
            <a:ext cx="8280920" cy="4104456"/>
          </a:xfrm>
        </p:spPr>
        <p:txBody>
          <a:bodyPr/>
          <a:lstStyle/>
          <a:p>
            <a:r>
              <a:rPr lang="en-GB" dirty="0"/>
              <a:t>The observed </a:t>
            </a:r>
            <a:r>
              <a:rPr lang="en-GB" dirty="0" smtClean="0"/>
              <a:t>relative frequencies </a:t>
            </a:r>
            <a:r>
              <a:rPr lang="en-GB" dirty="0"/>
              <a:t>do not reflect the true species frequencies </a:t>
            </a:r>
            <a:r>
              <a:rPr lang="en-GB" dirty="0" smtClean="0"/>
              <a:t>in the </a:t>
            </a:r>
            <a:r>
              <a:rPr lang="en-GB" dirty="0"/>
              <a:t>community</a:t>
            </a:r>
          </a:p>
        </p:txBody>
      </p:sp>
      <p:pic>
        <p:nvPicPr>
          <p:cNvPr id="7" name="Chart Placeholder 6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178401" y="2165219"/>
            <a:ext cx="3528392" cy="324764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Chart Placeholder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104" y="2165219"/>
            <a:ext cx="3368359" cy="25314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Chart Placeholder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3486773"/>
            <a:ext cx="2160819" cy="316835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8035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Platforms and Regions Suffer </a:t>
            </a:r>
            <a:r>
              <a:rPr lang="en-GB" dirty="0"/>
              <a:t>from </a:t>
            </a:r>
            <a:r>
              <a:rPr lang="en-GB" dirty="0" smtClean="0"/>
              <a:t>Substantial Bias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340768"/>
            <a:ext cx="8136904" cy="4104456"/>
          </a:xfrm>
        </p:spPr>
        <p:txBody>
          <a:bodyPr/>
          <a:lstStyle/>
          <a:p>
            <a:r>
              <a:rPr lang="en-GB" dirty="0"/>
              <a:t>The observed </a:t>
            </a:r>
            <a:r>
              <a:rPr lang="en-GB" dirty="0" smtClean="0"/>
              <a:t>relative frequencies </a:t>
            </a:r>
            <a:r>
              <a:rPr lang="en-GB" dirty="0"/>
              <a:t>do not reflect the true species frequencies </a:t>
            </a:r>
            <a:r>
              <a:rPr lang="en-GB" dirty="0" smtClean="0"/>
              <a:t>in the community</a:t>
            </a:r>
          </a:p>
          <a:p>
            <a:endParaRPr lang="en-GB" dirty="0"/>
          </a:p>
          <a:p>
            <a:r>
              <a:rPr lang="en-GB" dirty="0" smtClean="0"/>
              <a:t>But, the observed differences </a:t>
            </a:r>
            <a:r>
              <a:rPr lang="en-GB" i="1" dirty="0" smtClean="0"/>
              <a:t>between samples </a:t>
            </a:r>
            <a:r>
              <a:rPr lang="en-GB" dirty="0" smtClean="0"/>
              <a:t>could still   reflect true differences</a:t>
            </a:r>
          </a:p>
          <a:p>
            <a:endParaRPr lang="en-GB" dirty="0"/>
          </a:p>
          <a:p>
            <a:r>
              <a:rPr lang="en-GB" dirty="0" smtClean="0"/>
              <a:t>Can we have a </a:t>
            </a:r>
            <a:r>
              <a:rPr lang="en-GB" i="1" dirty="0"/>
              <a:t>quantitative </a:t>
            </a:r>
            <a:r>
              <a:rPr lang="en-GB" i="1" dirty="0" smtClean="0"/>
              <a:t> </a:t>
            </a:r>
            <a:r>
              <a:rPr lang="en-GB" dirty="0" smtClean="0"/>
              <a:t>method</a:t>
            </a:r>
            <a:r>
              <a:rPr lang="en-GB" i="1" dirty="0" smtClean="0"/>
              <a:t> </a:t>
            </a:r>
            <a:r>
              <a:rPr lang="en-GB" dirty="0" smtClean="0"/>
              <a:t>despite the bias?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4860032" y="5013176"/>
            <a:ext cx="3938886" cy="1080120"/>
          </a:xfrm>
        </p:spPr>
      </p:sp>
    </p:spTree>
    <p:extLst>
      <p:ext uri="{BB962C8B-B14F-4D97-AF65-F5344CB8AC3E}">
        <p14:creationId xmlns:p14="http://schemas.microsoft.com/office/powerpoint/2010/main" val="278184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Can 16S </a:t>
            </a:r>
            <a:r>
              <a:rPr lang="en-GB" dirty="0" err="1" smtClean="0"/>
              <a:t>rRNA</a:t>
            </a:r>
            <a:r>
              <a:rPr lang="en-GB" dirty="0" smtClean="0"/>
              <a:t> </a:t>
            </a:r>
            <a:r>
              <a:rPr lang="en-GB" dirty="0"/>
              <a:t>S</a:t>
            </a:r>
            <a:r>
              <a:rPr lang="en-GB" dirty="0" smtClean="0"/>
              <a:t>equencing be Quantitative?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412776"/>
            <a:ext cx="8435280" cy="4824536"/>
          </a:xfrm>
        </p:spPr>
        <p:txBody>
          <a:bodyPr/>
          <a:lstStyle/>
          <a:p>
            <a:r>
              <a:rPr lang="en-GB" i="1" dirty="0" smtClean="0"/>
              <a:t>‘A </a:t>
            </a:r>
            <a:r>
              <a:rPr lang="en-GB" i="1" dirty="0"/>
              <a:t>comprehensive benchmarking study of protocols and sequencing </a:t>
            </a:r>
            <a:r>
              <a:rPr lang="en-GB" i="1" dirty="0" smtClean="0"/>
              <a:t>platforms for 16S </a:t>
            </a:r>
            <a:r>
              <a:rPr lang="en-GB" i="1" dirty="0" err="1" smtClean="0"/>
              <a:t>rRNA</a:t>
            </a:r>
            <a:r>
              <a:rPr lang="en-GB" i="1" dirty="0" smtClean="0"/>
              <a:t> community profiling’</a:t>
            </a:r>
          </a:p>
          <a:p>
            <a:pPr lvl="1"/>
            <a:r>
              <a:rPr lang="en-GB" dirty="0" smtClean="0"/>
              <a:t>DOI: 10.1186/s12864-015-2194-9</a:t>
            </a:r>
          </a:p>
          <a:p>
            <a:endParaRPr lang="en-GB" dirty="0"/>
          </a:p>
          <a:p>
            <a:r>
              <a:rPr lang="en-GB" dirty="0" smtClean="0"/>
              <a:t>Assembled 2 synthetic communities</a:t>
            </a:r>
          </a:p>
          <a:p>
            <a:pPr lvl="1"/>
            <a:r>
              <a:rPr lang="en-GB" dirty="0"/>
              <a:t>one </a:t>
            </a:r>
            <a:r>
              <a:rPr lang="en-GB" dirty="0" smtClean="0"/>
              <a:t>with even distribution, </a:t>
            </a:r>
            <a:r>
              <a:rPr lang="en-GB" dirty="0"/>
              <a:t>one </a:t>
            </a:r>
            <a:r>
              <a:rPr lang="en-GB" dirty="0" smtClean="0"/>
              <a:t>uneven</a:t>
            </a:r>
          </a:p>
          <a:p>
            <a:endParaRPr lang="en-GB" dirty="0"/>
          </a:p>
          <a:p>
            <a:r>
              <a:rPr lang="en-GB" dirty="0" smtClean="0"/>
              <a:t>Take pairs of samples</a:t>
            </a:r>
          </a:p>
          <a:p>
            <a:endParaRPr lang="en-GB" dirty="0"/>
          </a:p>
          <a:p>
            <a:r>
              <a:rPr lang="en-GB" dirty="0" smtClean="0"/>
              <a:t>Sequence on </a:t>
            </a:r>
            <a:r>
              <a:rPr lang="en-GB" dirty="0" err="1" smtClean="0"/>
              <a:t>MiSeq</a:t>
            </a:r>
            <a:r>
              <a:rPr lang="en-GB" dirty="0" smtClean="0"/>
              <a:t> and </a:t>
            </a:r>
            <a:r>
              <a:rPr lang="en-GB" dirty="0" err="1" smtClean="0"/>
              <a:t>PacBio</a:t>
            </a:r>
            <a:r>
              <a:rPr lang="en-GB" dirty="0" smtClean="0"/>
              <a:t> platforms</a:t>
            </a:r>
          </a:p>
          <a:p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4067944" y="5589240"/>
            <a:ext cx="4680769" cy="494927"/>
          </a:xfrm>
        </p:spPr>
      </p:sp>
    </p:spTree>
    <p:extLst>
      <p:ext uri="{BB962C8B-B14F-4D97-AF65-F5344CB8AC3E}">
        <p14:creationId xmlns:p14="http://schemas.microsoft.com/office/powerpoint/2010/main" val="178719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/>
              <a:t>Can 16S </a:t>
            </a:r>
            <a:r>
              <a:rPr lang="en-GB" dirty="0" err="1"/>
              <a:t>rRNA</a:t>
            </a:r>
            <a:r>
              <a:rPr lang="en-GB" dirty="0"/>
              <a:t> Sequencing be Quantitative?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732" y="1211106"/>
            <a:ext cx="5466542" cy="4747466"/>
          </a:xfrm>
        </p:spPr>
        <p:txBody>
          <a:bodyPr>
            <a:normAutofit/>
          </a:bodyPr>
          <a:lstStyle/>
          <a:p>
            <a:r>
              <a:rPr lang="en-GB" dirty="0"/>
              <a:t>Compare for each species</a:t>
            </a:r>
          </a:p>
          <a:p>
            <a:pPr lvl="1"/>
            <a:r>
              <a:rPr lang="en-GB" b="1" i="1" dirty="0"/>
              <a:t>true ratio </a:t>
            </a:r>
            <a:r>
              <a:rPr lang="en-GB" dirty="0"/>
              <a:t>of frequencies [known mixtures] </a:t>
            </a:r>
          </a:p>
          <a:p>
            <a:pPr lvl="1"/>
            <a:r>
              <a:rPr lang="en-GB" dirty="0"/>
              <a:t>and</a:t>
            </a:r>
          </a:p>
          <a:p>
            <a:pPr lvl="1"/>
            <a:r>
              <a:rPr lang="en-GB" b="1" i="1" dirty="0"/>
              <a:t>observed ratio </a:t>
            </a:r>
            <a:r>
              <a:rPr lang="en-GB" dirty="0"/>
              <a:t>of frequencies </a:t>
            </a:r>
          </a:p>
          <a:p>
            <a:endParaRPr lang="en-GB" dirty="0" smtClean="0"/>
          </a:p>
          <a:p>
            <a:r>
              <a:rPr lang="en-GB" dirty="0" smtClean="0"/>
              <a:t>Highly significant correlation between the two ratios [</a:t>
            </a:r>
            <a:r>
              <a:rPr lang="en-GB" dirty="0" smtClean="0">
                <a:solidFill>
                  <a:srgbClr val="0070C0"/>
                </a:solidFill>
              </a:rPr>
              <a:t>blue</a:t>
            </a:r>
            <a:r>
              <a:rPr lang="en-GB" dirty="0" smtClean="0"/>
              <a:t> line] and a slope of 1 [</a:t>
            </a:r>
            <a:r>
              <a:rPr lang="en-GB" dirty="0" smtClean="0">
                <a:solidFill>
                  <a:srgbClr val="FF0000"/>
                </a:solidFill>
              </a:rPr>
              <a:t>red</a:t>
            </a:r>
            <a:r>
              <a:rPr lang="en-GB" dirty="0" smtClean="0"/>
              <a:t> line]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Chart Placeholder 6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6077652" y="836712"/>
            <a:ext cx="3004407" cy="28803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653" y="3624927"/>
            <a:ext cx="3004282" cy="29392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8172400" y="2708920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MiSeq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8172400" y="5589240"/>
            <a:ext cx="806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PacBio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4763396" y="3440261"/>
            <a:ext cx="239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Ratio of Observed Freq.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6622737" y="6535969"/>
            <a:ext cx="191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Ratio of True Freq.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011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/>
              <a:t>Can 16S </a:t>
            </a:r>
            <a:r>
              <a:rPr lang="en-GB" dirty="0" err="1"/>
              <a:t>rRNA</a:t>
            </a:r>
            <a:r>
              <a:rPr lang="en-GB" dirty="0"/>
              <a:t> Sequencing be Quantitative?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732" y="1211106"/>
            <a:ext cx="5466542" cy="4747466"/>
          </a:xfrm>
        </p:spPr>
        <p:txBody>
          <a:bodyPr>
            <a:normAutofit/>
          </a:bodyPr>
          <a:lstStyle/>
          <a:p>
            <a:r>
              <a:rPr lang="en-GB" dirty="0"/>
              <a:t>Compare for each species</a:t>
            </a:r>
          </a:p>
          <a:p>
            <a:pPr lvl="1"/>
            <a:r>
              <a:rPr lang="en-GB" b="1" i="1" dirty="0"/>
              <a:t>true ratio </a:t>
            </a:r>
            <a:r>
              <a:rPr lang="en-GB" dirty="0"/>
              <a:t>of frequencies [known mixtures] </a:t>
            </a:r>
          </a:p>
          <a:p>
            <a:pPr lvl="1"/>
            <a:r>
              <a:rPr lang="en-GB" dirty="0"/>
              <a:t>and</a:t>
            </a:r>
          </a:p>
          <a:p>
            <a:pPr lvl="1"/>
            <a:r>
              <a:rPr lang="en-GB" b="1" i="1" dirty="0"/>
              <a:t>observed ratio </a:t>
            </a:r>
            <a:r>
              <a:rPr lang="en-GB" dirty="0"/>
              <a:t>of frequencies </a:t>
            </a:r>
          </a:p>
          <a:p>
            <a:endParaRPr lang="en-GB" dirty="0" smtClean="0"/>
          </a:p>
          <a:p>
            <a:r>
              <a:rPr lang="en-GB" dirty="0" smtClean="0"/>
              <a:t>Highly significant correlation between the two ratios [</a:t>
            </a:r>
            <a:r>
              <a:rPr lang="en-GB" dirty="0" smtClean="0">
                <a:solidFill>
                  <a:srgbClr val="0070C0"/>
                </a:solidFill>
              </a:rPr>
              <a:t>blue</a:t>
            </a:r>
            <a:r>
              <a:rPr lang="en-GB" dirty="0" smtClean="0"/>
              <a:t> line] and a slope of 1 [</a:t>
            </a:r>
            <a:r>
              <a:rPr lang="en-GB" dirty="0" smtClean="0">
                <a:solidFill>
                  <a:srgbClr val="FF0000"/>
                </a:solidFill>
              </a:rPr>
              <a:t>red</a:t>
            </a:r>
            <a:r>
              <a:rPr lang="en-GB" dirty="0" smtClean="0"/>
              <a:t> line]</a:t>
            </a:r>
          </a:p>
          <a:p>
            <a:endParaRPr lang="en-GB" dirty="0"/>
          </a:p>
          <a:p>
            <a:r>
              <a:rPr lang="en-GB" dirty="0" smtClean="0"/>
              <a:t>Implies </a:t>
            </a:r>
            <a:r>
              <a:rPr lang="en-GB" i="1" dirty="0" smtClean="0"/>
              <a:t>16S </a:t>
            </a:r>
            <a:r>
              <a:rPr lang="en-GB" i="1" dirty="0" err="1" smtClean="0"/>
              <a:t>rRNA</a:t>
            </a:r>
            <a:r>
              <a:rPr lang="en-GB" i="1" dirty="0" smtClean="0"/>
              <a:t> sequencing is strongly quantitative despite being biased</a:t>
            </a:r>
          </a:p>
          <a:p>
            <a:endParaRPr lang="en-GB" dirty="0" smtClean="0"/>
          </a:p>
          <a:p>
            <a:r>
              <a:rPr lang="en-GB" dirty="0" err="1"/>
              <a:t>MiSeq</a:t>
            </a:r>
            <a:r>
              <a:rPr lang="en-GB" dirty="0"/>
              <a:t> more quantitative than </a:t>
            </a:r>
            <a:r>
              <a:rPr lang="en-GB" dirty="0" err="1"/>
              <a:t>PacBio</a:t>
            </a:r>
            <a:endParaRPr lang="en-GB" dirty="0"/>
          </a:p>
          <a:p>
            <a:endParaRPr lang="en-GB" dirty="0"/>
          </a:p>
        </p:txBody>
      </p:sp>
      <p:pic>
        <p:nvPicPr>
          <p:cNvPr id="7" name="Chart Placeholder 6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6077652" y="836712"/>
            <a:ext cx="3004407" cy="28803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653" y="3624927"/>
            <a:ext cx="3004282" cy="29392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8172400" y="2708920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MiSeq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8172400" y="5589240"/>
            <a:ext cx="806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PacBio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4763396" y="3440261"/>
            <a:ext cx="239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Ratio of Observed Freq.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6622737" y="6535969"/>
            <a:ext cx="191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Ratio of True Freq.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141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/>
          </a:bodyPr>
          <a:lstStyle/>
          <a:p>
            <a:r>
              <a:rPr lang="en-GB" dirty="0" err="1"/>
              <a:t>MiSeq</a:t>
            </a:r>
            <a:r>
              <a:rPr lang="en-GB" dirty="0"/>
              <a:t> more quantitative than </a:t>
            </a:r>
            <a:r>
              <a:rPr lang="en-GB" dirty="0" err="1"/>
              <a:t>PacBio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854116"/>
            <a:ext cx="5466542" cy="4104456"/>
          </a:xfrm>
        </p:spPr>
        <p:txBody>
          <a:bodyPr>
            <a:normAutofit/>
          </a:bodyPr>
          <a:lstStyle/>
          <a:p>
            <a:r>
              <a:rPr lang="en-GB" dirty="0" smtClean="0"/>
              <a:t>Species responsible for this difference?</a:t>
            </a:r>
          </a:p>
          <a:p>
            <a:endParaRPr lang="en-GB" dirty="0" smtClean="0"/>
          </a:p>
          <a:p>
            <a:endParaRPr lang="en-GB" dirty="0"/>
          </a:p>
          <a:p>
            <a:r>
              <a:rPr lang="en-GB" dirty="0" smtClean="0"/>
              <a:t>Which are more accurately quantified on one platform relative to the other?</a:t>
            </a:r>
            <a:endParaRPr lang="en-GB" dirty="0"/>
          </a:p>
        </p:txBody>
      </p:sp>
      <p:pic>
        <p:nvPicPr>
          <p:cNvPr id="7" name="Chart Placeholder 6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6077652" y="836712"/>
            <a:ext cx="3004407" cy="28803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653" y="3624927"/>
            <a:ext cx="3004282" cy="29392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8172400" y="2708920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MiSeq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8172400" y="5589240"/>
            <a:ext cx="806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PacBio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4763396" y="3440261"/>
            <a:ext cx="239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Ratio of Observed Freq.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6622737" y="6535969"/>
            <a:ext cx="191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Ratio of True Freq.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1836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/>
          </a:bodyPr>
          <a:lstStyle/>
          <a:p>
            <a:r>
              <a:rPr lang="en-GB" dirty="0" err="1" smtClean="0"/>
              <a:t>MiSeq</a:t>
            </a:r>
            <a:r>
              <a:rPr lang="en-GB" dirty="0" smtClean="0"/>
              <a:t> vs. </a:t>
            </a:r>
            <a:r>
              <a:rPr lang="en-GB" dirty="0" err="1" smtClean="0"/>
              <a:t>PacBio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732" y="1211106"/>
            <a:ext cx="8229700" cy="4306126"/>
          </a:xfrm>
          <a:solidFill>
            <a:schemeClr val="bg1"/>
          </a:solidFill>
        </p:spPr>
        <p:txBody>
          <a:bodyPr>
            <a:normAutofit/>
          </a:bodyPr>
          <a:lstStyle/>
          <a:p>
            <a:endParaRPr lang="en-GB" dirty="0" smtClean="0"/>
          </a:p>
          <a:p>
            <a:r>
              <a:rPr lang="en-GB" dirty="0" smtClean="0"/>
              <a:t>Species with significantly different quantification accuracies:</a:t>
            </a:r>
            <a:endParaRPr lang="en-GB" dirty="0"/>
          </a:p>
          <a:p>
            <a:endParaRPr lang="en-GB" dirty="0" smtClean="0"/>
          </a:p>
          <a:p>
            <a:endParaRPr lang="en-GB" dirty="0" smtClean="0"/>
          </a:p>
        </p:txBody>
      </p:sp>
      <p:pic>
        <p:nvPicPr>
          <p:cNvPr id="15" name="Chart Placeholder 14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4688562" y="2132856"/>
            <a:ext cx="4105275" cy="240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05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/>
          </a:bodyPr>
          <a:lstStyle/>
          <a:p>
            <a:r>
              <a:rPr lang="en-GB" dirty="0" err="1" smtClean="0"/>
              <a:t>MiSeq</a:t>
            </a:r>
            <a:r>
              <a:rPr lang="en-GB" dirty="0" smtClean="0"/>
              <a:t> vs. </a:t>
            </a:r>
            <a:r>
              <a:rPr lang="en-GB" dirty="0" err="1" smtClean="0"/>
              <a:t>PacBio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731" y="1211106"/>
            <a:ext cx="8661749" cy="4018094"/>
          </a:xfrm>
          <a:solidFill>
            <a:schemeClr val="bg1"/>
          </a:solidFill>
        </p:spPr>
        <p:txBody>
          <a:bodyPr>
            <a:normAutofit/>
          </a:bodyPr>
          <a:lstStyle/>
          <a:p>
            <a:endParaRPr lang="en-GB" dirty="0" smtClean="0"/>
          </a:p>
          <a:p>
            <a:r>
              <a:rPr lang="en-GB" dirty="0" smtClean="0"/>
              <a:t>Species with significantly different quantification accuracies:</a:t>
            </a:r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err="1" smtClean="0"/>
              <a:t>MiSeq</a:t>
            </a:r>
            <a:r>
              <a:rPr lang="en-GB" dirty="0" smtClean="0"/>
              <a:t> the better platform</a:t>
            </a:r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15" name="Chart Placeholder 14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4688562" y="2132856"/>
            <a:ext cx="4105275" cy="2405554"/>
          </a:xfrm>
          <a:prstGeom prst="rect">
            <a:avLst/>
          </a:prstGeom>
        </p:spPr>
      </p:pic>
      <p:sp>
        <p:nvSpPr>
          <p:cNvPr id="4" name="Left Brace 3"/>
          <p:cNvSpPr/>
          <p:nvPr/>
        </p:nvSpPr>
        <p:spPr>
          <a:xfrm>
            <a:off x="4139953" y="2492896"/>
            <a:ext cx="360040" cy="151216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2616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/>
          </a:bodyPr>
          <a:lstStyle/>
          <a:p>
            <a:r>
              <a:rPr lang="en-GB" dirty="0" err="1" smtClean="0"/>
              <a:t>MiSeq</a:t>
            </a:r>
            <a:r>
              <a:rPr lang="en-GB" dirty="0" smtClean="0"/>
              <a:t> vs. </a:t>
            </a:r>
            <a:r>
              <a:rPr lang="en-GB" dirty="0" err="1" smtClean="0"/>
              <a:t>PacBio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731" y="1211106"/>
            <a:ext cx="8563105" cy="5458254"/>
          </a:xfrm>
          <a:solidFill>
            <a:schemeClr val="bg1"/>
          </a:solidFill>
        </p:spPr>
        <p:txBody>
          <a:bodyPr>
            <a:normAutofit/>
          </a:bodyPr>
          <a:lstStyle/>
          <a:p>
            <a:endParaRPr lang="en-GB" dirty="0" smtClean="0"/>
          </a:p>
          <a:p>
            <a:r>
              <a:rPr lang="en-GB" dirty="0" smtClean="0"/>
              <a:t>Species with significantly different quantification accuracies:</a:t>
            </a:r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err="1" smtClean="0"/>
              <a:t>MiSeq</a:t>
            </a:r>
            <a:r>
              <a:rPr lang="en-GB" dirty="0" smtClean="0"/>
              <a:t> the better platform</a:t>
            </a:r>
          </a:p>
          <a:p>
            <a:endParaRPr lang="en-GB" dirty="0" smtClean="0"/>
          </a:p>
          <a:p>
            <a:endParaRPr lang="en-GB" dirty="0"/>
          </a:p>
          <a:p>
            <a:endParaRPr lang="en-GB" i="1" dirty="0" smtClean="0"/>
          </a:p>
          <a:p>
            <a:r>
              <a:rPr lang="en-GB" i="1" dirty="0" smtClean="0"/>
              <a:t>Except</a:t>
            </a:r>
            <a:r>
              <a:rPr lang="en-GB" dirty="0" smtClean="0"/>
              <a:t> for strain resolution</a:t>
            </a:r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/>
              <a:t>Full-length 16S </a:t>
            </a:r>
            <a:r>
              <a:rPr lang="en-GB" dirty="0" err="1" smtClean="0"/>
              <a:t>rRNA</a:t>
            </a:r>
            <a:r>
              <a:rPr lang="en-GB" dirty="0" smtClean="0"/>
              <a:t> sequencing of benefit</a:t>
            </a:r>
          </a:p>
          <a:p>
            <a:pPr lvl="1"/>
            <a:r>
              <a:rPr lang="en-GB" i="1" dirty="0" err="1" smtClean="0"/>
              <a:t>Shewanella</a:t>
            </a:r>
            <a:r>
              <a:rPr lang="en-GB" i="1" dirty="0" smtClean="0"/>
              <a:t> </a:t>
            </a:r>
            <a:r>
              <a:rPr lang="en-GB" i="1" dirty="0" err="1"/>
              <a:t>baltica</a:t>
            </a:r>
            <a:r>
              <a:rPr lang="en-GB" i="1" dirty="0"/>
              <a:t> </a:t>
            </a:r>
            <a:r>
              <a:rPr lang="en-GB" i="1" dirty="0" smtClean="0"/>
              <a:t>OS223</a:t>
            </a:r>
          </a:p>
          <a:p>
            <a:pPr lvl="1"/>
            <a:r>
              <a:rPr lang="en-GB" i="1" dirty="0" err="1"/>
              <a:t>Shewanella</a:t>
            </a:r>
            <a:r>
              <a:rPr lang="en-GB" i="1" dirty="0"/>
              <a:t> </a:t>
            </a:r>
            <a:r>
              <a:rPr lang="en-GB" i="1" dirty="0" err="1"/>
              <a:t>baltica</a:t>
            </a:r>
            <a:r>
              <a:rPr lang="en-GB" i="1" dirty="0"/>
              <a:t> OS185</a:t>
            </a:r>
            <a:endParaRPr lang="en-GB" dirty="0"/>
          </a:p>
        </p:txBody>
      </p:sp>
      <p:pic>
        <p:nvPicPr>
          <p:cNvPr id="15" name="Chart Placeholder 14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4688562" y="2132856"/>
            <a:ext cx="4105275" cy="2405554"/>
          </a:xfrm>
          <a:prstGeom prst="rect">
            <a:avLst/>
          </a:prstGeom>
        </p:spPr>
      </p:pic>
      <p:sp>
        <p:nvSpPr>
          <p:cNvPr id="4" name="Left Brace 3"/>
          <p:cNvSpPr/>
          <p:nvPr/>
        </p:nvSpPr>
        <p:spPr>
          <a:xfrm>
            <a:off x="4355976" y="4077072"/>
            <a:ext cx="189735" cy="648072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4733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/>
          </a:bodyPr>
          <a:lstStyle/>
          <a:p>
            <a:r>
              <a:rPr lang="en-GB" dirty="0" smtClean="0"/>
              <a:t>16S Microbial Community Profiling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2492896"/>
            <a:ext cx="8435280" cy="4104456"/>
          </a:xfrm>
          <a:solidFill>
            <a:schemeClr val="bg1"/>
          </a:solidFill>
        </p:spPr>
        <p:txBody>
          <a:bodyPr/>
          <a:lstStyle/>
          <a:p>
            <a:r>
              <a:rPr lang="en-GB" sz="2000" dirty="0"/>
              <a:t>16S </a:t>
            </a:r>
            <a:r>
              <a:rPr lang="en-GB" sz="2000" dirty="0" err="1"/>
              <a:t>rRNA</a:t>
            </a:r>
            <a:r>
              <a:rPr lang="en-GB" sz="2000" dirty="0"/>
              <a:t> gene </a:t>
            </a:r>
            <a:r>
              <a:rPr lang="en-GB" sz="2000" dirty="0" smtClean="0"/>
              <a:t>sequence</a:t>
            </a:r>
          </a:p>
          <a:p>
            <a:pPr lvl="1"/>
            <a:r>
              <a:rPr lang="en-GB" dirty="0" smtClean="0"/>
              <a:t>conserved </a:t>
            </a:r>
            <a:r>
              <a:rPr lang="en-GB" dirty="0"/>
              <a:t>(</a:t>
            </a:r>
            <a:r>
              <a:rPr lang="en-GB" b="1" dirty="0">
                <a:solidFill>
                  <a:srgbClr val="00B050"/>
                </a:solidFill>
              </a:rPr>
              <a:t>green</a:t>
            </a:r>
            <a:r>
              <a:rPr lang="en-GB" dirty="0"/>
              <a:t>) and hypervariable (</a:t>
            </a:r>
            <a:r>
              <a:rPr lang="en-GB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blue</a:t>
            </a:r>
            <a:r>
              <a:rPr lang="en-GB" dirty="0"/>
              <a:t>) regions</a:t>
            </a:r>
            <a:endParaRPr lang="fr-FR" dirty="0" smtClean="0"/>
          </a:p>
          <a:p>
            <a:endParaRPr lang="fr-FR" b="0" dirty="0"/>
          </a:p>
          <a:p>
            <a:r>
              <a:rPr lang="en-GB" sz="2000" dirty="0" smtClean="0"/>
              <a:t>Most </a:t>
            </a:r>
            <a:r>
              <a:rPr lang="en-GB" sz="2000" dirty="0"/>
              <a:t>common </a:t>
            </a:r>
            <a:r>
              <a:rPr lang="en-GB" sz="2000" dirty="0" smtClean="0"/>
              <a:t>approach</a:t>
            </a:r>
          </a:p>
          <a:p>
            <a:pPr lvl="1"/>
            <a:r>
              <a:rPr lang="en-GB" dirty="0" smtClean="0"/>
              <a:t>V4</a:t>
            </a:r>
            <a:r>
              <a:rPr lang="en-GB" dirty="0"/>
              <a:t>, V3–V4 or </a:t>
            </a:r>
            <a:r>
              <a:rPr lang="en-GB" dirty="0" smtClean="0"/>
              <a:t>V4–V5 primers on </a:t>
            </a:r>
            <a:r>
              <a:rPr lang="en-GB" i="1" dirty="0" smtClean="0"/>
              <a:t>Illumina</a:t>
            </a:r>
            <a:r>
              <a:rPr lang="en-GB" dirty="0" smtClean="0"/>
              <a:t> platforms</a:t>
            </a:r>
          </a:p>
          <a:p>
            <a:pPr lvl="1"/>
            <a:r>
              <a:rPr lang="en-GB" dirty="0" smtClean="0"/>
              <a:t>~ </a:t>
            </a:r>
            <a:r>
              <a:rPr lang="en-GB" dirty="0"/>
              <a:t>250–430 </a:t>
            </a:r>
            <a:r>
              <a:rPr lang="en-GB" dirty="0" err="1"/>
              <a:t>bp</a:t>
            </a:r>
            <a:r>
              <a:rPr lang="en-GB" dirty="0"/>
              <a:t> read </a:t>
            </a:r>
            <a:r>
              <a:rPr lang="en-GB" dirty="0" smtClean="0"/>
              <a:t>length</a:t>
            </a:r>
          </a:p>
          <a:p>
            <a:pPr lvl="1"/>
            <a:endParaRPr lang="en-GB" b="0" dirty="0"/>
          </a:p>
          <a:p>
            <a:r>
              <a:rPr lang="en-GB" dirty="0"/>
              <a:t>Economy of </a:t>
            </a:r>
            <a:r>
              <a:rPr lang="en-GB" dirty="0" smtClean="0"/>
              <a:t>scale</a:t>
            </a:r>
          </a:p>
          <a:p>
            <a:pPr lvl="1"/>
            <a:r>
              <a:rPr lang="en-GB" dirty="0" smtClean="0"/>
              <a:t>single </a:t>
            </a:r>
            <a:r>
              <a:rPr lang="en-GB" dirty="0" err="1"/>
              <a:t>MiSeq</a:t>
            </a:r>
            <a:r>
              <a:rPr lang="en-GB" dirty="0"/>
              <a:t> run &gt; 10 million </a:t>
            </a:r>
            <a:r>
              <a:rPr lang="en-GB" dirty="0" smtClean="0"/>
              <a:t>reads</a:t>
            </a:r>
            <a:endParaRPr lang="en-GB" dirty="0"/>
          </a:p>
          <a:p>
            <a:endParaRPr lang="en-GB" dirty="0"/>
          </a:p>
          <a:p>
            <a:r>
              <a:rPr lang="en-GB" dirty="0"/>
              <a:t>High base-calling accuracy</a:t>
            </a:r>
          </a:p>
          <a:p>
            <a:endParaRPr lang="en-GB" dirty="0"/>
          </a:p>
        </p:txBody>
      </p:sp>
      <p:pic>
        <p:nvPicPr>
          <p:cNvPr id="10" name="Chart Placeholder 9"/>
          <p:cNvPicPr>
            <a:picLocks noGrp="1" noChangeAspect="1"/>
          </p:cNvPicPr>
          <p:nvPr>
            <p:ph type="chart" sz="quarter" idx="11"/>
          </p:nvPr>
        </p:nvPicPr>
        <p:blipFill rotWithShape="1">
          <a:blip r:embed="rId2"/>
          <a:srcRect b="80960"/>
          <a:stretch/>
        </p:blipFill>
        <p:spPr>
          <a:xfrm>
            <a:off x="405880" y="1340768"/>
            <a:ext cx="8516156" cy="2160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Chart Placeholder 9"/>
          <p:cNvPicPr>
            <a:picLocks noChangeAspect="1"/>
          </p:cNvPicPr>
          <p:nvPr/>
        </p:nvPicPr>
        <p:blipFill rotWithShape="1">
          <a:blip r:embed="rId2"/>
          <a:srcRect t="52683"/>
          <a:stretch/>
        </p:blipFill>
        <p:spPr>
          <a:xfrm>
            <a:off x="405880" y="1556791"/>
            <a:ext cx="8516156" cy="53685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945" t="36290" r="60727" b="28400"/>
          <a:stretch/>
        </p:blipFill>
        <p:spPr>
          <a:xfrm>
            <a:off x="4942282" y="4797152"/>
            <a:ext cx="3951785" cy="18112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6518382" y="4725144"/>
            <a:ext cx="2484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e.g. 16S for V4 on </a:t>
            </a:r>
            <a:r>
              <a:rPr lang="en-GB" dirty="0" err="1" smtClean="0"/>
              <a:t>MiSeq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634530" y="6553919"/>
            <a:ext cx="7488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hlinkClick r:id="rId4"/>
              </a:rPr>
              <a:t>http://</a:t>
            </a:r>
            <a:r>
              <a:rPr lang="en-GB" sz="1200" dirty="0" smtClean="0">
                <a:hlinkClick r:id="rId4"/>
              </a:rPr>
              <a:t>www.illumina.com/content/dam/illumina-marketing/documents/products/appnotes/appnote_miseq_16S.pdf</a:t>
            </a:r>
            <a:r>
              <a:rPr lang="en-GB" sz="1200" dirty="0" smtClean="0"/>
              <a:t> 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53993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/>
          </a:bodyPr>
          <a:lstStyle/>
          <a:p>
            <a:r>
              <a:rPr lang="en-GB" dirty="0" smtClean="0"/>
              <a:t>16S Microbial Community Profiling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2492896"/>
            <a:ext cx="8435280" cy="4104456"/>
          </a:xfrm>
          <a:solidFill>
            <a:schemeClr val="bg1"/>
          </a:solidFill>
        </p:spPr>
        <p:txBody>
          <a:bodyPr/>
          <a:lstStyle/>
          <a:p>
            <a:r>
              <a:rPr lang="en-GB" sz="2000" dirty="0"/>
              <a:t>16S </a:t>
            </a:r>
            <a:r>
              <a:rPr lang="en-GB" sz="2000" dirty="0" err="1"/>
              <a:t>rRNA</a:t>
            </a:r>
            <a:r>
              <a:rPr lang="en-GB" sz="2000" dirty="0"/>
              <a:t> gene </a:t>
            </a:r>
            <a:r>
              <a:rPr lang="en-GB" sz="2000" dirty="0" smtClean="0"/>
              <a:t>sequence</a:t>
            </a:r>
          </a:p>
          <a:p>
            <a:pPr lvl="1"/>
            <a:r>
              <a:rPr lang="en-GB" dirty="0" smtClean="0"/>
              <a:t>conserved </a:t>
            </a:r>
            <a:r>
              <a:rPr lang="en-GB" dirty="0"/>
              <a:t>(</a:t>
            </a:r>
            <a:r>
              <a:rPr lang="en-GB" b="1" dirty="0">
                <a:solidFill>
                  <a:srgbClr val="00B050"/>
                </a:solidFill>
              </a:rPr>
              <a:t>green</a:t>
            </a:r>
            <a:r>
              <a:rPr lang="en-GB" dirty="0"/>
              <a:t>) and hypervariable (</a:t>
            </a:r>
            <a:r>
              <a:rPr lang="en-GB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blue</a:t>
            </a:r>
            <a:r>
              <a:rPr lang="en-GB" dirty="0"/>
              <a:t>) regions</a:t>
            </a:r>
            <a:endParaRPr lang="fr-FR" dirty="0" smtClean="0"/>
          </a:p>
          <a:p>
            <a:endParaRPr lang="fr-FR" b="0" dirty="0"/>
          </a:p>
          <a:p>
            <a:r>
              <a:rPr lang="en-GB" dirty="0"/>
              <a:t>Most common phylogenetic marker </a:t>
            </a:r>
          </a:p>
          <a:p>
            <a:pPr lvl="1"/>
            <a:r>
              <a:rPr lang="en-GB" dirty="0" smtClean="0"/>
              <a:t>‘gold standard’ </a:t>
            </a:r>
            <a:r>
              <a:rPr lang="en-GB" dirty="0"/>
              <a:t>in molecular surveys of bacterial and archaeal diversity</a:t>
            </a:r>
            <a:endParaRPr lang="en-GB" dirty="0" smtClean="0"/>
          </a:p>
          <a:p>
            <a:pPr lvl="1"/>
            <a:endParaRPr lang="en-GB" dirty="0" smtClean="0"/>
          </a:p>
          <a:p>
            <a:r>
              <a:rPr lang="en-GB" dirty="0" smtClean="0"/>
              <a:t>Pros</a:t>
            </a:r>
          </a:p>
          <a:p>
            <a:pPr lvl="1"/>
            <a:r>
              <a:rPr lang="en-GB" dirty="0" smtClean="0"/>
              <a:t>ubiquitous, highly conserved, evolutionarily stable</a:t>
            </a:r>
          </a:p>
          <a:p>
            <a:pPr lvl="1"/>
            <a:endParaRPr lang="en-GB" dirty="0"/>
          </a:p>
          <a:p>
            <a:r>
              <a:rPr lang="en-GB" dirty="0" smtClean="0"/>
              <a:t>Cons</a:t>
            </a:r>
          </a:p>
          <a:p>
            <a:pPr lvl="1"/>
            <a:r>
              <a:rPr lang="en-GB" dirty="0" smtClean="0"/>
              <a:t>often multiple copy, little resolution at/below species level</a:t>
            </a:r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endParaRPr lang="en-GB" dirty="0"/>
          </a:p>
        </p:txBody>
      </p:sp>
      <p:pic>
        <p:nvPicPr>
          <p:cNvPr id="10" name="Chart Placeholder 9"/>
          <p:cNvPicPr>
            <a:picLocks noGrp="1" noChangeAspect="1"/>
          </p:cNvPicPr>
          <p:nvPr>
            <p:ph type="chart" sz="quarter" idx="11"/>
          </p:nvPr>
        </p:nvPicPr>
        <p:blipFill rotWithShape="1">
          <a:blip r:embed="rId2"/>
          <a:srcRect b="80960"/>
          <a:stretch/>
        </p:blipFill>
        <p:spPr>
          <a:xfrm>
            <a:off x="405880" y="1340768"/>
            <a:ext cx="8516156" cy="2160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Chart Placeholder 9"/>
          <p:cNvPicPr>
            <a:picLocks noChangeAspect="1"/>
          </p:cNvPicPr>
          <p:nvPr/>
        </p:nvPicPr>
        <p:blipFill rotWithShape="1">
          <a:blip r:embed="rId2"/>
          <a:srcRect t="52683"/>
          <a:stretch/>
        </p:blipFill>
        <p:spPr>
          <a:xfrm>
            <a:off x="405880" y="1556791"/>
            <a:ext cx="8516156" cy="5368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2403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/>
          </a:bodyPr>
          <a:lstStyle/>
          <a:p>
            <a:r>
              <a:rPr lang="en-GB" dirty="0" smtClean="0"/>
              <a:t>Compare Error Rates Across Platforms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628800"/>
            <a:ext cx="4608512" cy="4752528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GB" dirty="0" smtClean="0"/>
              <a:t>Even synthetic community</a:t>
            </a:r>
          </a:p>
          <a:p>
            <a:endParaRPr lang="en-GB" dirty="0"/>
          </a:p>
          <a:p>
            <a:r>
              <a:rPr lang="en-GB" dirty="0" smtClean="0"/>
              <a:t>Platform had a significant effect</a:t>
            </a:r>
          </a:p>
          <a:p>
            <a:endParaRPr lang="en-GB" dirty="0"/>
          </a:p>
          <a:p>
            <a:r>
              <a:rPr lang="en-GB" dirty="0" err="1" smtClean="0"/>
              <a:t>MiSeq</a:t>
            </a:r>
            <a:r>
              <a:rPr lang="en-GB" dirty="0" smtClean="0"/>
              <a:t> has the most accurate sequence reads</a:t>
            </a:r>
            <a:endParaRPr lang="en-GB" dirty="0"/>
          </a:p>
        </p:txBody>
      </p:sp>
      <p:pic>
        <p:nvPicPr>
          <p:cNvPr id="5" name="Chart Placeholder 4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4879348" y="1376764"/>
            <a:ext cx="4008030" cy="40684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3719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Impact of Overlapping Reads on </a:t>
            </a:r>
            <a:r>
              <a:rPr lang="en-GB" dirty="0" err="1" smtClean="0"/>
              <a:t>MiSeq</a:t>
            </a:r>
            <a:r>
              <a:rPr lang="en-GB" dirty="0" smtClean="0"/>
              <a:t> V4 Error Rates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628800"/>
            <a:ext cx="4608512" cy="4752528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GB" dirty="0" smtClean="0"/>
              <a:t>Even synthetic community</a:t>
            </a:r>
          </a:p>
          <a:p>
            <a:endParaRPr lang="en-GB" dirty="0"/>
          </a:p>
          <a:p>
            <a:r>
              <a:rPr lang="en-GB" dirty="0" smtClean="0"/>
              <a:t>Overlapping forward and reverse reads greatly reduces errors</a:t>
            </a:r>
          </a:p>
          <a:p>
            <a:endParaRPr lang="en-GB" dirty="0"/>
          </a:p>
          <a:p>
            <a:r>
              <a:rPr lang="en-GB" dirty="0" err="1" smtClean="0"/>
              <a:t>MiSeq</a:t>
            </a:r>
            <a:r>
              <a:rPr lang="en-GB" dirty="0" smtClean="0"/>
              <a:t> Dual Index barcode</a:t>
            </a:r>
          </a:p>
          <a:p>
            <a:pPr lvl="1"/>
            <a:r>
              <a:rPr lang="en-GB" dirty="0"/>
              <a:t>Illumina barcodes on both reads</a:t>
            </a:r>
          </a:p>
        </p:txBody>
      </p:sp>
      <p:pic>
        <p:nvPicPr>
          <p:cNvPr id="5" name="Chart Placeholder 4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4879348" y="1376764"/>
            <a:ext cx="4008030" cy="40684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9347" y="1369343"/>
            <a:ext cx="4022321" cy="40758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881" y="4766465"/>
            <a:ext cx="4022104" cy="851350"/>
          </a:xfrm>
          <a:prstGeom prst="rect">
            <a:avLst/>
          </a:prstGeom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6" t="47461" r="50683" b="38630"/>
          <a:stretch/>
        </p:blipFill>
        <p:spPr bwMode="auto">
          <a:xfrm>
            <a:off x="501029" y="5700839"/>
            <a:ext cx="3744417" cy="1062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659413" y="5876227"/>
            <a:ext cx="1610441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/>
              <a:t>‘stitched’ reads</a:t>
            </a:r>
            <a:endParaRPr lang="en-GB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3275856" y="6245559"/>
            <a:ext cx="1383557" cy="2797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6269854" y="5013176"/>
            <a:ext cx="246362" cy="8630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631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Shotgun </a:t>
            </a:r>
            <a:r>
              <a:rPr lang="en-GB" dirty="0"/>
              <a:t>M</a:t>
            </a:r>
            <a:r>
              <a:rPr lang="en-GB" dirty="0" smtClean="0"/>
              <a:t>etagenomics vs. Amplicon Sequencing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944" y="1556792"/>
            <a:ext cx="4981111" cy="4991742"/>
          </a:xfrm>
          <a:solidFill>
            <a:schemeClr val="bg1"/>
          </a:solidFill>
        </p:spPr>
        <p:txBody>
          <a:bodyPr/>
          <a:lstStyle/>
          <a:p>
            <a:r>
              <a:rPr lang="en-GB" i="1" dirty="0" smtClean="0"/>
              <a:t>‘Comparative </a:t>
            </a:r>
            <a:r>
              <a:rPr lang="en-GB" i="1" dirty="0" err="1"/>
              <a:t>metagenomic</a:t>
            </a:r>
            <a:r>
              <a:rPr lang="en-GB" i="1" dirty="0"/>
              <a:t> and </a:t>
            </a:r>
            <a:r>
              <a:rPr lang="en-GB" i="1" dirty="0" err="1"/>
              <a:t>rRNA</a:t>
            </a:r>
            <a:r>
              <a:rPr lang="en-GB" i="1" dirty="0"/>
              <a:t> microbial diversity characterization using archaeal and bacterial synthetic </a:t>
            </a:r>
            <a:r>
              <a:rPr lang="en-GB" i="1" dirty="0" smtClean="0"/>
              <a:t>communities’</a:t>
            </a:r>
          </a:p>
          <a:p>
            <a:pPr lvl="1"/>
            <a:r>
              <a:rPr lang="en-GB" dirty="0" smtClean="0"/>
              <a:t>DOI: 10.1111/1462-2920.12086</a:t>
            </a:r>
          </a:p>
          <a:p>
            <a:endParaRPr lang="en-GB" dirty="0"/>
          </a:p>
          <a:p>
            <a:r>
              <a:rPr lang="en-GB" dirty="0" smtClean="0"/>
              <a:t>Compare amplicon sequencing to Illumina [</a:t>
            </a:r>
            <a:r>
              <a:rPr lang="en-GB" dirty="0" err="1" smtClean="0"/>
              <a:t>HiSeq</a:t>
            </a:r>
            <a:r>
              <a:rPr lang="en-GB" dirty="0" smtClean="0"/>
              <a:t>] and 454  metagenomics sequencing</a:t>
            </a:r>
            <a:endParaRPr lang="en-GB" dirty="0"/>
          </a:p>
        </p:txBody>
      </p:sp>
      <p:pic>
        <p:nvPicPr>
          <p:cNvPr id="5" name="Chart Placeholder 4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5114817" y="957538"/>
            <a:ext cx="3993687" cy="585583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Straight Connector 6"/>
          <p:cNvCxnSpPr/>
          <p:nvPr/>
        </p:nvCxnSpPr>
        <p:spPr>
          <a:xfrm>
            <a:off x="7596336" y="957538"/>
            <a:ext cx="0" cy="58558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818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Shotgun </a:t>
            </a:r>
            <a:r>
              <a:rPr lang="en-GB" dirty="0"/>
              <a:t>M</a:t>
            </a:r>
            <a:r>
              <a:rPr lang="en-GB" dirty="0" smtClean="0"/>
              <a:t>etagenomics vs. Amplicon Sequencing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944" y="1628800"/>
            <a:ext cx="4981111" cy="4919734"/>
          </a:xfrm>
          <a:solidFill>
            <a:schemeClr val="bg1"/>
          </a:solidFill>
        </p:spPr>
        <p:txBody>
          <a:bodyPr/>
          <a:lstStyle/>
          <a:p>
            <a:r>
              <a:rPr lang="en-GB" i="1" dirty="0" smtClean="0"/>
              <a:t>‘Comparative </a:t>
            </a:r>
            <a:r>
              <a:rPr lang="en-GB" i="1" dirty="0" err="1"/>
              <a:t>metagenomic</a:t>
            </a:r>
            <a:r>
              <a:rPr lang="en-GB" i="1" dirty="0"/>
              <a:t> and </a:t>
            </a:r>
            <a:r>
              <a:rPr lang="en-GB" i="1" dirty="0" err="1"/>
              <a:t>rRNA</a:t>
            </a:r>
            <a:r>
              <a:rPr lang="en-GB" i="1" dirty="0"/>
              <a:t> microbial diversity characterization using archaeal and bacterial synthetic </a:t>
            </a:r>
            <a:r>
              <a:rPr lang="en-GB" i="1" dirty="0" smtClean="0"/>
              <a:t>communities’</a:t>
            </a:r>
          </a:p>
          <a:p>
            <a:pPr lvl="1"/>
            <a:r>
              <a:rPr lang="en-GB" dirty="0" smtClean="0"/>
              <a:t>DOI: 10.1111/1462-2920.12086</a:t>
            </a:r>
          </a:p>
          <a:p>
            <a:endParaRPr lang="en-GB" dirty="0"/>
          </a:p>
          <a:p>
            <a:r>
              <a:rPr lang="en-GB" dirty="0" smtClean="0"/>
              <a:t>Compare amplicon sequencing to Illumina [</a:t>
            </a:r>
            <a:r>
              <a:rPr lang="en-GB" dirty="0" err="1" smtClean="0"/>
              <a:t>HiSeq</a:t>
            </a:r>
            <a:r>
              <a:rPr lang="en-GB" dirty="0" smtClean="0"/>
              <a:t>] and 454  metagenomics sequencing</a:t>
            </a:r>
          </a:p>
          <a:p>
            <a:endParaRPr lang="en-GB" dirty="0"/>
          </a:p>
          <a:p>
            <a:r>
              <a:rPr lang="en-GB" dirty="0" err="1" smtClean="0"/>
              <a:t>Metagenomic</a:t>
            </a:r>
            <a:r>
              <a:rPr lang="en-GB" dirty="0" smtClean="0"/>
              <a:t> data tends to outperform amplicon sequencing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991" y="908720"/>
            <a:ext cx="3515681" cy="28182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5964" y="3933056"/>
            <a:ext cx="3276708" cy="278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57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/>
              <a:t>Shotgun Metagenomics vs. Amplicon Sequencing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196752"/>
            <a:ext cx="8435280" cy="4824536"/>
          </a:xfrm>
        </p:spPr>
        <p:txBody>
          <a:bodyPr/>
          <a:lstStyle/>
          <a:p>
            <a:r>
              <a:rPr lang="en-GB" i="1" dirty="0" smtClean="0"/>
              <a:t>‘A </a:t>
            </a:r>
            <a:r>
              <a:rPr lang="en-GB" i="1" dirty="0"/>
              <a:t>comprehensive benchmarking study of protocols and sequencing </a:t>
            </a:r>
            <a:r>
              <a:rPr lang="en-GB" i="1" dirty="0" smtClean="0"/>
              <a:t>platforms for 16S </a:t>
            </a:r>
            <a:r>
              <a:rPr lang="en-GB" i="1" dirty="0" err="1" smtClean="0"/>
              <a:t>rRNA</a:t>
            </a:r>
            <a:r>
              <a:rPr lang="en-GB" i="1" dirty="0" smtClean="0"/>
              <a:t> community profiling’</a:t>
            </a:r>
          </a:p>
          <a:p>
            <a:pPr lvl="1"/>
            <a:r>
              <a:rPr lang="en-GB" dirty="0" smtClean="0"/>
              <a:t>DOI: 10.1186/s12864-015-2194-9</a:t>
            </a:r>
          </a:p>
          <a:p>
            <a:endParaRPr lang="en-GB" dirty="0"/>
          </a:p>
          <a:p>
            <a:endParaRPr lang="en-GB" dirty="0"/>
          </a:p>
          <a:p>
            <a:pPr lvl="1"/>
            <a:endParaRPr lang="en-GB" dirty="0"/>
          </a:p>
        </p:txBody>
      </p:sp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179512" y="2564904"/>
            <a:ext cx="4104456" cy="3960440"/>
          </a:xfrm>
          <a:solidFill>
            <a:schemeClr val="bg1"/>
          </a:solidFill>
        </p:spPr>
        <p:txBody>
          <a:bodyPr/>
          <a:lstStyle/>
          <a:p>
            <a:r>
              <a:rPr lang="en-GB" dirty="0" smtClean="0"/>
              <a:t>Metagenome sample</a:t>
            </a:r>
          </a:p>
          <a:p>
            <a:pPr lvl="1"/>
            <a:r>
              <a:rPr lang="en-GB" b="0" dirty="0" smtClean="0"/>
              <a:t>benchmark</a:t>
            </a:r>
          </a:p>
          <a:p>
            <a:pPr lvl="1"/>
            <a:r>
              <a:rPr lang="en-GB" b="0" dirty="0" smtClean="0"/>
              <a:t>should </a:t>
            </a:r>
            <a:r>
              <a:rPr lang="en-GB" b="0" dirty="0"/>
              <a:t>be </a:t>
            </a:r>
            <a:r>
              <a:rPr lang="en-GB" b="0" dirty="0" smtClean="0"/>
              <a:t>relatively unbiased as fewer </a:t>
            </a:r>
            <a:r>
              <a:rPr lang="en-GB" b="0" dirty="0"/>
              <a:t>PCR amplification steps in </a:t>
            </a:r>
            <a:r>
              <a:rPr lang="en-GB" b="0" dirty="0" smtClean="0"/>
              <a:t>library construction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WGS gives the most accurate </a:t>
            </a:r>
            <a:r>
              <a:rPr lang="en-GB" i="1" u="sng" dirty="0" smtClean="0"/>
              <a:t>species</a:t>
            </a:r>
            <a:r>
              <a:rPr lang="en-GB" dirty="0" smtClean="0"/>
              <a:t> estimations</a:t>
            </a:r>
            <a:endParaRPr lang="en-GB" dirty="0"/>
          </a:p>
        </p:txBody>
      </p:sp>
      <p:pic>
        <p:nvPicPr>
          <p:cNvPr id="20" name="Chart Placeholder 19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4211961" y="2409464"/>
            <a:ext cx="4863952" cy="44295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TextBox 20"/>
          <p:cNvSpPr txBox="1"/>
          <p:nvPr/>
        </p:nvSpPr>
        <p:spPr>
          <a:xfrm>
            <a:off x="7417711" y="1876788"/>
            <a:ext cx="1042721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/>
              <a:t>expected</a:t>
            </a:r>
            <a:endParaRPr lang="en-GB" dirty="0"/>
          </a:p>
        </p:txBody>
      </p:sp>
      <p:cxnSp>
        <p:nvCxnSpPr>
          <p:cNvPr id="22" name="Straight Arrow Connector 21"/>
          <p:cNvCxnSpPr>
            <a:stCxn id="21" idx="2"/>
          </p:cNvCxnSpPr>
          <p:nvPr/>
        </p:nvCxnSpPr>
        <p:spPr>
          <a:xfrm>
            <a:off x="7939072" y="2246120"/>
            <a:ext cx="17304" cy="6068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766246" y="1907540"/>
            <a:ext cx="1913694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 err="1" smtClean="0"/>
              <a:t>MiSeq</a:t>
            </a:r>
            <a:r>
              <a:rPr lang="en-GB" dirty="0" smtClean="0"/>
              <a:t> MG sample</a:t>
            </a:r>
            <a:endParaRPr lang="en-GB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4283969" y="2276872"/>
            <a:ext cx="482277" cy="5760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72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152128"/>
          </a:xfrm>
        </p:spPr>
        <p:txBody>
          <a:bodyPr>
            <a:normAutofit/>
          </a:bodyPr>
          <a:lstStyle/>
          <a:p>
            <a:r>
              <a:rPr lang="en-GB" dirty="0" smtClean="0"/>
              <a:t>Is 16S “Metagenomics” ?</a:t>
            </a:r>
            <a:endParaRPr lang="en-GB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124744"/>
            <a:ext cx="7992888" cy="5040560"/>
          </a:xfrm>
          <a:solidFill>
            <a:schemeClr val="bg1"/>
          </a:solidFill>
        </p:spPr>
        <p:txBody>
          <a:bodyPr>
            <a:normAutofit/>
          </a:bodyPr>
          <a:lstStyle/>
          <a:p>
            <a:endParaRPr lang="en-GB" dirty="0"/>
          </a:p>
          <a:p>
            <a:r>
              <a:rPr lang="en-GB" dirty="0"/>
              <a:t>Many papers talk about  </a:t>
            </a:r>
            <a:endParaRPr lang="en-GB" dirty="0" smtClean="0"/>
          </a:p>
          <a:p>
            <a:pPr lvl="1"/>
            <a:r>
              <a:rPr lang="en-GB" sz="1600" dirty="0"/>
              <a:t>“metagenomics analysis based on microbial 16S </a:t>
            </a:r>
            <a:r>
              <a:rPr lang="en-GB" sz="1600" dirty="0" err="1"/>
              <a:t>rRNA</a:t>
            </a:r>
            <a:r>
              <a:rPr lang="en-GB" sz="1600" dirty="0"/>
              <a:t> gene sequencing” </a:t>
            </a:r>
          </a:p>
          <a:p>
            <a:pPr lvl="1"/>
            <a:r>
              <a:rPr lang="en-GB" sz="1600" dirty="0"/>
              <a:t>“16S </a:t>
            </a:r>
            <a:r>
              <a:rPr lang="en-GB" sz="1600" dirty="0" err="1"/>
              <a:t>metagenomic</a:t>
            </a:r>
            <a:r>
              <a:rPr lang="en-GB" sz="1600" dirty="0"/>
              <a:t> studies” etc.</a:t>
            </a:r>
          </a:p>
          <a:p>
            <a:endParaRPr lang="en-GB" dirty="0" smtClean="0"/>
          </a:p>
          <a:p>
            <a:r>
              <a:rPr lang="en-GB" dirty="0"/>
              <a:t>But </a:t>
            </a:r>
            <a:r>
              <a:rPr lang="en-GB" dirty="0" err="1"/>
              <a:t>rRNA</a:t>
            </a:r>
            <a:r>
              <a:rPr lang="en-GB" dirty="0"/>
              <a:t> surveys focus on a </a:t>
            </a:r>
            <a:r>
              <a:rPr lang="en-GB" i="1" dirty="0"/>
              <a:t>single </a:t>
            </a:r>
            <a:r>
              <a:rPr lang="en-GB" i="1" dirty="0" smtClean="0"/>
              <a:t>gene</a:t>
            </a:r>
            <a:r>
              <a:rPr lang="en-GB" dirty="0" smtClean="0"/>
              <a:t>, </a:t>
            </a:r>
            <a:r>
              <a:rPr lang="en-GB" dirty="0"/>
              <a:t>not genomes </a:t>
            </a:r>
          </a:p>
          <a:p>
            <a:endParaRPr lang="en-GB" dirty="0" smtClean="0"/>
          </a:p>
          <a:p>
            <a:r>
              <a:rPr lang="en-GB" dirty="0"/>
              <a:t>Is this due to a fear of not getting funded if you don’t include a word containing ‘Meta*omics</a:t>
            </a:r>
            <a:r>
              <a:rPr lang="en-GB" dirty="0" smtClean="0"/>
              <a:t>’? </a:t>
            </a:r>
            <a:endParaRPr lang="en-GB" dirty="0"/>
          </a:p>
          <a:p>
            <a:endParaRPr lang="en-GB" dirty="0"/>
          </a:p>
          <a:p>
            <a:r>
              <a:rPr lang="en-GB" dirty="0" smtClean="0"/>
              <a:t>“Referring </a:t>
            </a:r>
            <a:r>
              <a:rPr lang="en-GB" dirty="0"/>
              <a:t>to 16S surveys as </a:t>
            </a:r>
            <a:r>
              <a:rPr lang="en-GB" i="1" dirty="0" smtClean="0"/>
              <a:t>metagenomics</a:t>
            </a:r>
            <a:r>
              <a:rPr lang="en-GB" dirty="0" smtClean="0"/>
              <a:t> </a:t>
            </a:r>
            <a:r>
              <a:rPr lang="en-GB" dirty="0"/>
              <a:t>is misleading and annoying  #</a:t>
            </a:r>
            <a:r>
              <a:rPr lang="en-GB" dirty="0" err="1"/>
              <a:t>badomics</a:t>
            </a:r>
            <a:r>
              <a:rPr lang="en-GB" dirty="0"/>
              <a:t> #</a:t>
            </a:r>
            <a:r>
              <a:rPr lang="en-GB" dirty="0" err="1" smtClean="0"/>
              <a:t>OmicMimicry</a:t>
            </a:r>
            <a:r>
              <a:rPr lang="en-GB" dirty="0" smtClean="0"/>
              <a:t>”</a:t>
            </a:r>
          </a:p>
          <a:p>
            <a:endParaRPr lang="en-GB" dirty="0"/>
          </a:p>
          <a:p>
            <a:r>
              <a:rPr lang="en-GB" sz="1400" b="0" dirty="0">
                <a:hlinkClick r:id="rId3"/>
              </a:rPr>
              <a:t>http://phylogenomics.blogspot.co.uk/2012/08/referring-to-16s-surveys-as.html</a:t>
            </a:r>
            <a:r>
              <a:rPr lang="en-GB" sz="1400" b="0" dirty="0"/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4732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152128"/>
          </a:xfrm>
        </p:spPr>
        <p:txBody>
          <a:bodyPr>
            <a:normAutofit/>
          </a:bodyPr>
          <a:lstStyle/>
          <a:p>
            <a:r>
              <a:rPr lang="en-GB" dirty="0" smtClean="0"/>
              <a:t>In Summary</a:t>
            </a:r>
            <a:endParaRPr lang="en-GB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5880" y="1340768"/>
            <a:ext cx="7992888" cy="5184576"/>
          </a:xfrm>
          <a:noFill/>
        </p:spPr>
        <p:txBody>
          <a:bodyPr>
            <a:normAutofit/>
          </a:bodyPr>
          <a:lstStyle/>
          <a:p>
            <a:r>
              <a:rPr lang="en-GB" dirty="0" smtClean="0"/>
              <a:t>Many sources of bias when we sequence 16S </a:t>
            </a:r>
            <a:r>
              <a:rPr lang="en-GB" dirty="0" err="1" smtClean="0"/>
              <a:t>rRNA</a:t>
            </a:r>
            <a:endParaRPr lang="en-GB" dirty="0" smtClean="0"/>
          </a:p>
          <a:p>
            <a:pPr lvl="1"/>
            <a:r>
              <a:rPr lang="en-GB" dirty="0" smtClean="0"/>
              <a:t>e.g. platform, region etc.</a:t>
            </a:r>
          </a:p>
          <a:p>
            <a:pPr lvl="1"/>
            <a:endParaRPr lang="en-GB" dirty="0"/>
          </a:p>
          <a:p>
            <a:r>
              <a:rPr lang="en-GB" dirty="0" smtClean="0"/>
              <a:t>Can still be a quantitative</a:t>
            </a:r>
          </a:p>
          <a:p>
            <a:endParaRPr lang="en-GB" dirty="0"/>
          </a:p>
          <a:p>
            <a:r>
              <a:rPr lang="en-GB" dirty="0" err="1" smtClean="0"/>
              <a:t>MiSeq</a:t>
            </a:r>
            <a:r>
              <a:rPr lang="en-GB" dirty="0" smtClean="0"/>
              <a:t> V4 a good ‘all round bet’</a:t>
            </a:r>
          </a:p>
          <a:p>
            <a:pPr lvl="1"/>
            <a:r>
              <a:rPr lang="en-GB" dirty="0" smtClean="0"/>
              <a:t>prior knowledge of taxa may suggest otherwise</a:t>
            </a:r>
          </a:p>
          <a:p>
            <a:pPr lvl="1"/>
            <a:r>
              <a:rPr lang="en-GB" dirty="0" smtClean="0"/>
              <a:t>combinations of primers?</a:t>
            </a:r>
          </a:p>
          <a:p>
            <a:pPr lvl="1"/>
            <a:r>
              <a:rPr lang="en-GB" dirty="0" smtClean="0"/>
              <a:t>full-length for strain resolution</a:t>
            </a:r>
          </a:p>
          <a:p>
            <a:pPr lvl="1"/>
            <a:endParaRPr lang="en-GB" dirty="0"/>
          </a:p>
          <a:p>
            <a:r>
              <a:rPr lang="en-GB" dirty="0" smtClean="0"/>
              <a:t>Whole genome shotgun</a:t>
            </a:r>
          </a:p>
          <a:p>
            <a:pPr lvl="1"/>
            <a:r>
              <a:rPr lang="en-GB" dirty="0" smtClean="0"/>
              <a:t>better estimations of </a:t>
            </a:r>
            <a:r>
              <a:rPr lang="en-GB" b="1" i="1" dirty="0" smtClean="0"/>
              <a:t>species</a:t>
            </a:r>
            <a:r>
              <a:rPr lang="en-GB" dirty="0" smtClean="0"/>
              <a:t> abundances</a:t>
            </a:r>
          </a:p>
          <a:p>
            <a:pPr marL="57150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047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620688"/>
            <a:ext cx="7776864" cy="2664296"/>
          </a:xfrm>
        </p:spPr>
        <p:txBody>
          <a:bodyPr/>
          <a:lstStyle/>
          <a:p>
            <a:pPr algn="ctr"/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  <a:t>Metagenomics: From Bench to Data Analysis</a:t>
            </a:r>
            <a:b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19-23</a:t>
            </a:r>
            <a:r>
              <a:rPr lang="en-GB" sz="2400" baseline="30000" dirty="0" smtClean="0">
                <a:latin typeface="Roboto" panose="02000000000000000000" pitchFamily="2" charset="0"/>
                <a:ea typeface="Roboto" panose="02000000000000000000" pitchFamily="2" charset="0"/>
              </a:rPr>
              <a:t>rd</a:t>
            </a:r>
            <a:r>
              <a:rPr lang="en-GB" sz="2400" dirty="0" smtClean="0">
                <a:latin typeface="Roboto" panose="02000000000000000000" pitchFamily="2" charset="0"/>
                <a:ea typeface="Roboto" panose="02000000000000000000" pitchFamily="2" charset="0"/>
              </a:rPr>
              <a:t> September 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  <a:t>2016</a:t>
            </a:r>
            <a:b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b="1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GB" b="1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b="1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GB" b="1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sz="4600" dirty="0" smtClean="0"/>
              <a:t>Thank You for Listening</a:t>
            </a:r>
            <a:endParaRPr lang="en-GB" sz="46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552" y="4077072"/>
            <a:ext cx="5688632" cy="2520280"/>
          </a:xfrm>
        </p:spPr>
        <p:txBody>
          <a:bodyPr/>
          <a:lstStyle/>
          <a:p>
            <a:r>
              <a:rPr lang="en-GB" dirty="0">
                <a:cs typeface="Noto Serif" panose="02020600060500020200" pitchFamily="18" charset="0"/>
              </a:rPr>
              <a:t>Dr Mark Alston</a:t>
            </a:r>
          </a:p>
          <a:p>
            <a:r>
              <a:rPr lang="en-GB" dirty="0">
                <a:cs typeface="Noto Serif" panose="02020600060500020200" pitchFamily="18" charset="0"/>
              </a:rPr>
              <a:t>Computational Biologist</a:t>
            </a:r>
          </a:p>
          <a:p>
            <a:r>
              <a:rPr lang="en-GB" dirty="0">
                <a:cs typeface="Noto Serif" panose="02020600060500020200" pitchFamily="18" charset="0"/>
              </a:rPr>
              <a:t>Organisms and Ecosystems Group</a:t>
            </a:r>
          </a:p>
          <a:p>
            <a:r>
              <a:rPr lang="en-GB" dirty="0">
                <a:cs typeface="Noto Serif" panose="02020600060500020200" pitchFamily="18" charset="0"/>
              </a:rPr>
              <a:t>mark.alston@earlham.ac.uk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928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784976" cy="1224136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Comparing Different Platforms and Target Regions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412776"/>
            <a:ext cx="8712968" cy="5328592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GB" i="1" dirty="0" smtClean="0"/>
              <a:t>‘</a:t>
            </a:r>
            <a:r>
              <a:rPr lang="en-GB" i="1" dirty="0"/>
              <a:t>A comprehensive benchmarking study of protocols and sequencing platforms for 16S </a:t>
            </a:r>
            <a:r>
              <a:rPr lang="en-GB" i="1" dirty="0" err="1"/>
              <a:t>rRNA</a:t>
            </a:r>
            <a:r>
              <a:rPr lang="en-GB" i="1" dirty="0"/>
              <a:t> community profiling’</a:t>
            </a:r>
          </a:p>
          <a:p>
            <a:pPr lvl="1"/>
            <a:r>
              <a:rPr lang="en-GB" dirty="0"/>
              <a:t>DOI: 10.1186/s12864-015-2194-9</a:t>
            </a:r>
          </a:p>
          <a:p>
            <a:endParaRPr lang="en-GB" dirty="0" smtClean="0"/>
          </a:p>
          <a:p>
            <a:r>
              <a:rPr lang="en-GB" dirty="0" smtClean="0"/>
              <a:t>Compare sequencing platforms</a:t>
            </a:r>
          </a:p>
          <a:p>
            <a:pPr lvl="1"/>
            <a:r>
              <a:rPr lang="en-GB" b="0" dirty="0" err="1" smtClean="0"/>
              <a:t>MiSeq</a:t>
            </a:r>
            <a:r>
              <a:rPr lang="en-GB" b="0" dirty="0" smtClean="0"/>
              <a:t> </a:t>
            </a:r>
            <a:r>
              <a:rPr lang="en-GB" b="0" dirty="0"/>
              <a:t>(Illumina</a:t>
            </a:r>
            <a:r>
              <a:rPr lang="en-GB" b="0" dirty="0" smtClean="0"/>
              <a:t>),</a:t>
            </a:r>
          </a:p>
          <a:p>
            <a:pPr lvl="1"/>
            <a:r>
              <a:rPr lang="en-GB" b="0" dirty="0" smtClean="0"/>
              <a:t>Pacific </a:t>
            </a:r>
            <a:r>
              <a:rPr lang="en-GB" b="0" dirty="0"/>
              <a:t>Biosciences </a:t>
            </a:r>
            <a:r>
              <a:rPr lang="en-GB" b="0" dirty="0" smtClean="0"/>
              <a:t>RSII</a:t>
            </a:r>
          </a:p>
          <a:p>
            <a:pPr lvl="1"/>
            <a:r>
              <a:rPr lang="en-GB" b="0" dirty="0" smtClean="0"/>
              <a:t>454 </a:t>
            </a:r>
            <a:r>
              <a:rPr lang="en-GB" b="0" dirty="0"/>
              <a:t>GS-FLX/+ (Roche</a:t>
            </a:r>
            <a:r>
              <a:rPr lang="en-GB" b="0" dirty="0" smtClean="0"/>
              <a:t>)</a:t>
            </a:r>
          </a:p>
          <a:p>
            <a:pPr lvl="1"/>
            <a:r>
              <a:rPr lang="en-GB" b="0" dirty="0" err="1" smtClean="0"/>
              <a:t>IonTorrent</a:t>
            </a:r>
            <a:r>
              <a:rPr lang="en-GB" b="0" dirty="0" smtClean="0"/>
              <a:t> (</a:t>
            </a:r>
            <a:r>
              <a:rPr lang="en-GB" b="0" dirty="0"/>
              <a:t>Life Technologies</a:t>
            </a:r>
            <a:r>
              <a:rPr lang="en-GB" b="0" dirty="0" smtClean="0"/>
              <a:t>)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Compare target regions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Assess </a:t>
            </a:r>
            <a:r>
              <a:rPr lang="en-GB" dirty="0"/>
              <a:t>performance via synthetic microbial communities</a:t>
            </a:r>
          </a:p>
          <a:p>
            <a:pPr lvl="1"/>
            <a:r>
              <a:rPr lang="en-GB" dirty="0"/>
              <a:t>mix </a:t>
            </a:r>
            <a:r>
              <a:rPr lang="en-GB" dirty="0" err="1"/>
              <a:t>gDNA</a:t>
            </a:r>
            <a:r>
              <a:rPr lang="en-GB" dirty="0"/>
              <a:t> from 49 bacterial and 10 archaeal species</a:t>
            </a:r>
          </a:p>
          <a:p>
            <a:pPr lvl="1"/>
            <a:r>
              <a:rPr lang="en-GB" dirty="0"/>
              <a:t>even / uneven distribution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968" y="3140968"/>
            <a:ext cx="4789284" cy="24482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4854732" y="2821802"/>
            <a:ext cx="4082857" cy="377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Summary of primers and platforms used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260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Ability of Different Platforms and Regions to Reconstruct the Synthetic Community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844824"/>
            <a:ext cx="4608512" cy="4752528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GB" i="1" dirty="0" smtClean="0"/>
              <a:t>Even</a:t>
            </a:r>
            <a:r>
              <a:rPr lang="en-GB" dirty="0" smtClean="0"/>
              <a:t> synthetic community</a:t>
            </a:r>
          </a:p>
          <a:p>
            <a:endParaRPr lang="en-GB" dirty="0"/>
          </a:p>
          <a:p>
            <a:r>
              <a:rPr lang="en-GB" dirty="0" smtClean="0"/>
              <a:t>Platform had a significant effect</a:t>
            </a:r>
          </a:p>
          <a:p>
            <a:endParaRPr lang="en-GB" dirty="0"/>
          </a:p>
          <a:p>
            <a:r>
              <a:rPr lang="en-GB" dirty="0" smtClean="0"/>
              <a:t>Species’ frequencies </a:t>
            </a:r>
            <a:r>
              <a:rPr lang="en-GB" i="1" dirty="0" smtClean="0"/>
              <a:t>highly unbalanced</a:t>
            </a:r>
          </a:p>
          <a:p>
            <a:endParaRPr lang="en-GB" i="1" dirty="0"/>
          </a:p>
          <a:p>
            <a:r>
              <a:rPr lang="en-GB" dirty="0" smtClean="0"/>
              <a:t>Possible causes</a:t>
            </a:r>
          </a:p>
          <a:p>
            <a:pPr lvl="1"/>
            <a:r>
              <a:rPr lang="en-GB" dirty="0" smtClean="0"/>
              <a:t>primer mismatches</a:t>
            </a:r>
          </a:p>
          <a:p>
            <a:pPr lvl="1"/>
            <a:r>
              <a:rPr lang="en-GB" dirty="0" err="1" smtClean="0"/>
              <a:t>rRNA</a:t>
            </a:r>
            <a:r>
              <a:rPr lang="en-GB" dirty="0" smtClean="0"/>
              <a:t> copy number</a:t>
            </a:r>
          </a:p>
          <a:p>
            <a:pPr lvl="1"/>
            <a:r>
              <a:rPr lang="en-GB" dirty="0" smtClean="0"/>
              <a:t>amplification </a:t>
            </a:r>
            <a:r>
              <a:rPr lang="en-GB" dirty="0" smtClean="0"/>
              <a:t>bias (</a:t>
            </a:r>
            <a:r>
              <a:rPr lang="en-GB" dirty="0" smtClean="0"/>
              <a:t>associated with target length)</a:t>
            </a:r>
            <a:endParaRPr lang="en-GB" dirty="0"/>
          </a:p>
        </p:txBody>
      </p:sp>
      <p:pic>
        <p:nvPicPr>
          <p:cNvPr id="7" name="Chart Placeholder 6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4658298" y="1988840"/>
            <a:ext cx="4105275" cy="3776339"/>
          </a:xfrm>
          <a:prstGeom prst="rect">
            <a:avLst/>
          </a:prstGeom>
          <a:ln>
            <a:noFill/>
          </a:ln>
        </p:spPr>
      </p:pic>
      <p:sp>
        <p:nvSpPr>
          <p:cNvPr id="9" name="TextBox 8"/>
          <p:cNvSpPr txBox="1"/>
          <p:nvPr/>
        </p:nvSpPr>
        <p:spPr>
          <a:xfrm>
            <a:off x="5652120" y="5579948"/>
            <a:ext cx="1459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Target Region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 rot="5400000">
            <a:off x="7406900" y="4036422"/>
            <a:ext cx="1756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Bacterial Species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399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55860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How do Different </a:t>
            </a:r>
            <a:r>
              <a:rPr lang="en-GB" dirty="0" err="1" smtClean="0"/>
              <a:t>rRNA</a:t>
            </a:r>
            <a:r>
              <a:rPr lang="en-GB" dirty="0" smtClean="0"/>
              <a:t> Regions reflect Composition?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760" y="1844824"/>
            <a:ext cx="4981111" cy="4647062"/>
          </a:xfrm>
          <a:solidFill>
            <a:schemeClr val="bg1"/>
          </a:solidFill>
        </p:spPr>
        <p:txBody>
          <a:bodyPr/>
          <a:lstStyle/>
          <a:p>
            <a:r>
              <a:rPr lang="en-GB" i="1" dirty="0" smtClean="0"/>
              <a:t>‘Comparative </a:t>
            </a:r>
            <a:r>
              <a:rPr lang="en-GB" i="1" dirty="0" err="1"/>
              <a:t>metagenomic</a:t>
            </a:r>
            <a:r>
              <a:rPr lang="en-GB" i="1" dirty="0"/>
              <a:t> and </a:t>
            </a:r>
            <a:r>
              <a:rPr lang="en-GB" i="1" dirty="0" err="1"/>
              <a:t>rRNA</a:t>
            </a:r>
            <a:r>
              <a:rPr lang="en-GB" i="1" dirty="0"/>
              <a:t> microbial diversity characterization using archaeal and bacterial synthetic </a:t>
            </a:r>
            <a:r>
              <a:rPr lang="en-GB" i="1" dirty="0" smtClean="0"/>
              <a:t>communities’</a:t>
            </a:r>
          </a:p>
          <a:p>
            <a:pPr lvl="1"/>
            <a:r>
              <a:rPr lang="en-GB" dirty="0" smtClean="0"/>
              <a:t>DOI:10.1111/1462-2920.12086</a:t>
            </a:r>
          </a:p>
          <a:p>
            <a:endParaRPr lang="en-GB" dirty="0"/>
          </a:p>
          <a:p>
            <a:r>
              <a:rPr lang="en-GB" dirty="0" smtClean="0"/>
              <a:t>Synthetic </a:t>
            </a:r>
            <a:r>
              <a:rPr lang="en-GB" i="1" dirty="0" smtClean="0"/>
              <a:t>Bacteria </a:t>
            </a:r>
            <a:r>
              <a:rPr lang="en-GB" dirty="0" smtClean="0"/>
              <a:t>community</a:t>
            </a:r>
          </a:p>
          <a:p>
            <a:endParaRPr lang="en-GB" dirty="0"/>
          </a:p>
          <a:p>
            <a:r>
              <a:rPr lang="en-GB" dirty="0" smtClean="0"/>
              <a:t>Heat map represents accuracy ratio</a:t>
            </a:r>
          </a:p>
          <a:p>
            <a:pPr lvl="1"/>
            <a:r>
              <a:rPr lang="en-GB" dirty="0" smtClean="0"/>
              <a:t>Perfect agreement has value of 1</a:t>
            </a:r>
          </a:p>
          <a:p>
            <a:pPr lvl="1"/>
            <a:r>
              <a:rPr lang="en-GB" b="1" dirty="0" smtClean="0">
                <a:solidFill>
                  <a:srgbClr val="C00000"/>
                </a:solidFill>
              </a:rPr>
              <a:t>underestimated</a:t>
            </a:r>
            <a:r>
              <a:rPr lang="en-GB" b="0" dirty="0" smtClean="0"/>
              <a:t> abundance</a:t>
            </a:r>
          </a:p>
          <a:p>
            <a:pPr lvl="1"/>
            <a:r>
              <a:rPr lang="en-GB" b="1" dirty="0" smtClean="0">
                <a:solidFill>
                  <a:srgbClr val="00B050"/>
                </a:solidFill>
              </a:rPr>
              <a:t>overestimated</a:t>
            </a:r>
            <a:r>
              <a:rPr lang="en-GB" b="0" dirty="0" smtClean="0"/>
              <a:t> abundance</a:t>
            </a:r>
            <a:endParaRPr lang="en-GB" dirty="0"/>
          </a:p>
        </p:txBody>
      </p:sp>
      <p:pic>
        <p:nvPicPr>
          <p:cNvPr id="5" name="Chart Placeholder 4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5114817" y="957538"/>
            <a:ext cx="3993687" cy="585583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Straight Connector 6"/>
          <p:cNvCxnSpPr/>
          <p:nvPr/>
        </p:nvCxnSpPr>
        <p:spPr>
          <a:xfrm>
            <a:off x="7596336" y="957538"/>
            <a:ext cx="0" cy="58558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236296" y="971202"/>
            <a:ext cx="360040" cy="58421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638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558608" cy="1008112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How do Different </a:t>
            </a:r>
            <a:r>
              <a:rPr lang="en-GB" dirty="0" err="1" smtClean="0"/>
              <a:t>rRNA</a:t>
            </a:r>
            <a:r>
              <a:rPr lang="en-GB" dirty="0" smtClean="0"/>
              <a:t> Regions reflect Composition?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62" y="1461594"/>
            <a:ext cx="4981111" cy="5351782"/>
          </a:xfrm>
          <a:solidFill>
            <a:schemeClr val="bg1"/>
          </a:solidFill>
        </p:spPr>
        <p:txBody>
          <a:bodyPr/>
          <a:lstStyle/>
          <a:p>
            <a:r>
              <a:rPr lang="en-GB" i="1" dirty="0" smtClean="0"/>
              <a:t>‘Comparative </a:t>
            </a:r>
            <a:r>
              <a:rPr lang="en-GB" i="1" dirty="0" err="1"/>
              <a:t>metagenomic</a:t>
            </a:r>
            <a:r>
              <a:rPr lang="en-GB" i="1" dirty="0"/>
              <a:t> and </a:t>
            </a:r>
            <a:r>
              <a:rPr lang="en-GB" i="1" dirty="0" err="1"/>
              <a:t>rRNA</a:t>
            </a:r>
            <a:r>
              <a:rPr lang="en-GB" i="1" dirty="0"/>
              <a:t> microbial diversity characterization using archaeal and bacterial synthetic </a:t>
            </a:r>
            <a:r>
              <a:rPr lang="en-GB" i="1" dirty="0" smtClean="0"/>
              <a:t>communities’</a:t>
            </a:r>
          </a:p>
          <a:p>
            <a:pPr lvl="1"/>
            <a:r>
              <a:rPr lang="en-GB" dirty="0" smtClean="0"/>
              <a:t>DOI:10.1111/1462-2920.12086</a:t>
            </a:r>
          </a:p>
          <a:p>
            <a:endParaRPr lang="en-GB" dirty="0"/>
          </a:p>
          <a:p>
            <a:r>
              <a:rPr lang="en-GB" dirty="0" smtClean="0"/>
              <a:t>Synthetic </a:t>
            </a:r>
            <a:r>
              <a:rPr lang="en-GB" i="1" dirty="0" smtClean="0"/>
              <a:t>Bacteria </a:t>
            </a:r>
            <a:r>
              <a:rPr lang="en-GB" dirty="0" smtClean="0"/>
              <a:t>community</a:t>
            </a:r>
          </a:p>
          <a:p>
            <a:endParaRPr lang="en-GB" dirty="0"/>
          </a:p>
          <a:p>
            <a:r>
              <a:rPr lang="en-GB" dirty="0" smtClean="0"/>
              <a:t>Heat map represents accuracy ratio</a:t>
            </a:r>
          </a:p>
          <a:p>
            <a:pPr lvl="1"/>
            <a:r>
              <a:rPr lang="en-GB" dirty="0" smtClean="0"/>
              <a:t>Perfect agreement has value of 1</a:t>
            </a:r>
          </a:p>
          <a:p>
            <a:pPr lvl="1"/>
            <a:r>
              <a:rPr lang="en-GB" b="1" dirty="0" smtClean="0">
                <a:solidFill>
                  <a:srgbClr val="C00000"/>
                </a:solidFill>
              </a:rPr>
              <a:t>underestimated</a:t>
            </a:r>
            <a:r>
              <a:rPr lang="en-GB" b="0" dirty="0" smtClean="0"/>
              <a:t> abundance</a:t>
            </a:r>
          </a:p>
          <a:p>
            <a:pPr lvl="1"/>
            <a:r>
              <a:rPr lang="en-GB" b="1" dirty="0" smtClean="0">
                <a:solidFill>
                  <a:srgbClr val="00B050"/>
                </a:solidFill>
              </a:rPr>
              <a:t>overestimated</a:t>
            </a:r>
            <a:r>
              <a:rPr lang="en-GB" b="0" dirty="0" smtClean="0"/>
              <a:t> abundance</a:t>
            </a:r>
          </a:p>
          <a:p>
            <a:endParaRPr lang="en-GB" b="0" dirty="0"/>
          </a:p>
          <a:p>
            <a:r>
              <a:rPr lang="en-GB" dirty="0" smtClean="0"/>
              <a:t>Regions suffer from substantial bias</a:t>
            </a:r>
            <a:endParaRPr lang="en-GB" dirty="0"/>
          </a:p>
        </p:txBody>
      </p:sp>
      <p:pic>
        <p:nvPicPr>
          <p:cNvPr id="5" name="Chart Placeholder 4"/>
          <p:cNvPicPr>
            <a:picLocks noGrp="1" noChangeAspect="1"/>
          </p:cNvPicPr>
          <p:nvPr>
            <p:ph type="chart" sz="quarter" idx="11"/>
          </p:nvPr>
        </p:nvPicPr>
        <p:blipFill>
          <a:blip r:embed="rId2"/>
          <a:stretch>
            <a:fillRect/>
          </a:stretch>
        </p:blipFill>
        <p:spPr>
          <a:xfrm>
            <a:off x="5114817" y="957538"/>
            <a:ext cx="3993687" cy="585583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Straight Connector 6"/>
          <p:cNvCxnSpPr/>
          <p:nvPr/>
        </p:nvCxnSpPr>
        <p:spPr>
          <a:xfrm>
            <a:off x="7596336" y="957538"/>
            <a:ext cx="0" cy="58558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236296" y="971202"/>
            <a:ext cx="360040" cy="58421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40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880" y="188640"/>
            <a:ext cx="8352928" cy="1008112"/>
          </a:xfrm>
        </p:spPr>
        <p:txBody>
          <a:bodyPr>
            <a:normAutofit/>
          </a:bodyPr>
          <a:lstStyle/>
          <a:p>
            <a:r>
              <a:rPr lang="en-GB" dirty="0"/>
              <a:t>Which Region Should I Choose?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2492896"/>
            <a:ext cx="8435280" cy="4104456"/>
          </a:xfrm>
        </p:spPr>
        <p:txBody>
          <a:bodyPr/>
          <a:lstStyle/>
          <a:p>
            <a:r>
              <a:rPr lang="en-GB" sz="2000" dirty="0"/>
              <a:t>16S </a:t>
            </a:r>
            <a:r>
              <a:rPr lang="en-GB" sz="2000" dirty="0" err="1"/>
              <a:t>rRNA</a:t>
            </a:r>
            <a:r>
              <a:rPr lang="en-GB" sz="2000" dirty="0"/>
              <a:t> gene </a:t>
            </a:r>
            <a:r>
              <a:rPr lang="en-GB" sz="2000" dirty="0" smtClean="0"/>
              <a:t>sequence</a:t>
            </a:r>
          </a:p>
          <a:p>
            <a:pPr lvl="1"/>
            <a:r>
              <a:rPr lang="en-GB" dirty="0" smtClean="0"/>
              <a:t>conserved </a:t>
            </a:r>
            <a:r>
              <a:rPr lang="en-GB" dirty="0"/>
              <a:t>(</a:t>
            </a:r>
            <a:r>
              <a:rPr lang="en-GB" b="1" dirty="0">
                <a:solidFill>
                  <a:srgbClr val="00B050"/>
                </a:solidFill>
              </a:rPr>
              <a:t>green</a:t>
            </a:r>
            <a:r>
              <a:rPr lang="en-GB" dirty="0"/>
              <a:t>) and hypervariable (</a:t>
            </a:r>
            <a:r>
              <a:rPr lang="en-GB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blue</a:t>
            </a:r>
            <a:r>
              <a:rPr lang="en-GB" dirty="0"/>
              <a:t>) regions</a:t>
            </a:r>
            <a:endParaRPr lang="fr-FR" dirty="0" smtClean="0"/>
          </a:p>
          <a:p>
            <a:endParaRPr lang="fr-FR" b="0" dirty="0"/>
          </a:p>
          <a:p>
            <a:r>
              <a:rPr lang="en-GB" sz="2000" dirty="0" smtClean="0"/>
              <a:t>Most </a:t>
            </a:r>
            <a:r>
              <a:rPr lang="en-GB" sz="2000" dirty="0"/>
              <a:t>common </a:t>
            </a:r>
            <a:r>
              <a:rPr lang="en-GB" sz="2000" dirty="0" smtClean="0"/>
              <a:t>approach</a:t>
            </a:r>
          </a:p>
          <a:p>
            <a:pPr lvl="1"/>
            <a:r>
              <a:rPr lang="en-GB" dirty="0" smtClean="0"/>
              <a:t>V4</a:t>
            </a:r>
            <a:r>
              <a:rPr lang="en-GB" dirty="0"/>
              <a:t>, V3–V4 or </a:t>
            </a:r>
            <a:r>
              <a:rPr lang="en-GB" dirty="0" smtClean="0"/>
              <a:t>V4–V5 primers on </a:t>
            </a:r>
            <a:r>
              <a:rPr lang="en-GB" i="1" dirty="0" smtClean="0"/>
              <a:t>Illumina</a:t>
            </a:r>
            <a:r>
              <a:rPr lang="en-GB" dirty="0" smtClean="0"/>
              <a:t> platforms</a:t>
            </a:r>
          </a:p>
          <a:p>
            <a:pPr lvl="1"/>
            <a:r>
              <a:rPr lang="en-GB" dirty="0" smtClean="0"/>
              <a:t>~ </a:t>
            </a:r>
            <a:r>
              <a:rPr lang="en-GB" dirty="0"/>
              <a:t>250–430 </a:t>
            </a:r>
            <a:r>
              <a:rPr lang="en-GB" dirty="0" err="1"/>
              <a:t>bp</a:t>
            </a:r>
            <a:r>
              <a:rPr lang="en-GB" dirty="0"/>
              <a:t> read </a:t>
            </a:r>
            <a:r>
              <a:rPr lang="en-GB" dirty="0" smtClean="0"/>
              <a:t>length</a:t>
            </a:r>
          </a:p>
          <a:p>
            <a:pPr lvl="1"/>
            <a:endParaRPr lang="en-GB" b="0" dirty="0"/>
          </a:p>
          <a:p>
            <a:endParaRPr lang="en-GB" dirty="0"/>
          </a:p>
        </p:txBody>
      </p:sp>
      <p:pic>
        <p:nvPicPr>
          <p:cNvPr id="10" name="Chart Placeholder 9"/>
          <p:cNvPicPr>
            <a:picLocks noGrp="1" noChangeAspect="1"/>
          </p:cNvPicPr>
          <p:nvPr>
            <p:ph type="chart" sz="quarter" idx="11"/>
          </p:nvPr>
        </p:nvPicPr>
        <p:blipFill rotWithShape="1">
          <a:blip r:embed="rId2"/>
          <a:srcRect b="80960"/>
          <a:stretch/>
        </p:blipFill>
        <p:spPr>
          <a:xfrm>
            <a:off x="405880" y="1340768"/>
            <a:ext cx="8516156" cy="2160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Chart Placeholder 9"/>
          <p:cNvPicPr>
            <a:picLocks noChangeAspect="1"/>
          </p:cNvPicPr>
          <p:nvPr/>
        </p:nvPicPr>
        <p:blipFill rotWithShape="1">
          <a:blip r:embed="rId2"/>
          <a:srcRect t="52683"/>
          <a:stretch/>
        </p:blipFill>
        <p:spPr>
          <a:xfrm>
            <a:off x="405880" y="1556791"/>
            <a:ext cx="8516156" cy="53685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945" t="36290" r="60727" b="28400"/>
          <a:stretch/>
        </p:blipFill>
        <p:spPr>
          <a:xfrm>
            <a:off x="4106044" y="4413870"/>
            <a:ext cx="4788024" cy="219454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6499332" y="4355579"/>
            <a:ext cx="2484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e.g. 16S for V4 on </a:t>
            </a:r>
            <a:r>
              <a:rPr lang="en-GB" dirty="0" err="1" smtClean="0"/>
              <a:t>MiSeq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634530" y="6553919"/>
            <a:ext cx="7488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hlinkClick r:id="rId4"/>
              </a:rPr>
              <a:t>http://</a:t>
            </a:r>
            <a:r>
              <a:rPr lang="en-GB" sz="1200" dirty="0" smtClean="0">
                <a:hlinkClick r:id="rId4"/>
              </a:rPr>
              <a:t>www.illumina.com/content/dam/illumina-marketing/documents/products/appnotes/appnote_miseq_16S.pdf</a:t>
            </a:r>
            <a:r>
              <a:rPr lang="en-GB" sz="1200" dirty="0" smtClean="0"/>
              <a:t> 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32712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7768"/>
            <a:ext cx="8640960" cy="1287015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Full-length vs. Amplicon 16S Sequencing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667" y="1268760"/>
            <a:ext cx="8640960" cy="4896544"/>
          </a:xfrm>
        </p:spPr>
        <p:txBody>
          <a:bodyPr>
            <a:normAutofit/>
          </a:bodyPr>
          <a:lstStyle/>
          <a:p>
            <a:r>
              <a:rPr lang="en-GB" dirty="0"/>
              <a:t>Factors affecting taxon abundance estimates and tree-placement</a:t>
            </a:r>
          </a:p>
          <a:p>
            <a:pPr lvl="1"/>
            <a:r>
              <a:rPr lang="en-GB" dirty="0"/>
              <a:t>Sequencing platform, primer choice, read length, environmental source, reference database, assignment method [or a combination] </a:t>
            </a:r>
          </a:p>
          <a:p>
            <a:endParaRPr lang="en-GB" dirty="0" smtClean="0"/>
          </a:p>
          <a:p>
            <a:endParaRPr lang="en-GB" dirty="0"/>
          </a:p>
          <a:p>
            <a:r>
              <a:rPr lang="en-GB" dirty="0" smtClean="0"/>
              <a:t>New </a:t>
            </a:r>
            <a:r>
              <a:rPr lang="en-GB" dirty="0"/>
              <a:t>technologies </a:t>
            </a:r>
            <a:endParaRPr lang="en-GB" dirty="0" smtClean="0"/>
          </a:p>
          <a:p>
            <a:pPr lvl="1"/>
            <a:r>
              <a:rPr lang="en-GB" dirty="0" smtClean="0"/>
              <a:t>short </a:t>
            </a:r>
            <a:r>
              <a:rPr lang="en-GB" dirty="0"/>
              <a:t>reads sequence ~15-30 % of the full 16S </a:t>
            </a:r>
            <a:r>
              <a:rPr lang="en-GB" dirty="0" err="1"/>
              <a:t>rRNA</a:t>
            </a:r>
            <a:r>
              <a:rPr lang="en-GB" dirty="0"/>
              <a:t> gene</a:t>
            </a:r>
          </a:p>
          <a:p>
            <a:pPr lvl="1"/>
            <a:r>
              <a:rPr lang="en-GB" b="1" i="1" dirty="0"/>
              <a:t>more quantitative </a:t>
            </a:r>
            <a:r>
              <a:rPr lang="en-GB" b="1" i="1" dirty="0" smtClean="0"/>
              <a:t>information </a:t>
            </a:r>
          </a:p>
          <a:p>
            <a:pPr lvl="1"/>
            <a:r>
              <a:rPr lang="en-GB" b="1" i="1" dirty="0" smtClean="0"/>
              <a:t>reduced </a:t>
            </a:r>
            <a:r>
              <a:rPr lang="en-GB" b="1" i="1" dirty="0"/>
              <a:t>taxonomic </a:t>
            </a:r>
            <a:r>
              <a:rPr lang="en-GB" b="1" i="1" dirty="0" smtClean="0"/>
              <a:t>resolution </a:t>
            </a:r>
          </a:p>
          <a:p>
            <a:pPr lvl="1"/>
            <a:r>
              <a:rPr lang="en-GB" dirty="0" smtClean="0"/>
              <a:t>species </a:t>
            </a:r>
            <a:r>
              <a:rPr lang="en-GB" dirty="0"/>
              <a:t>level </a:t>
            </a:r>
            <a:r>
              <a:rPr lang="en-GB" dirty="0" smtClean="0"/>
              <a:t>assignment can be elusive</a:t>
            </a:r>
            <a:r>
              <a:rPr lang="en-GB" b="1" i="1" dirty="0" smtClean="0"/>
              <a:t> </a:t>
            </a:r>
            <a:endParaRPr lang="en-GB" b="1" i="1" dirty="0"/>
          </a:p>
          <a:p>
            <a:pPr lvl="1"/>
            <a:r>
              <a:rPr lang="en-GB" dirty="0"/>
              <a:t>implications for inferring metabolic traits in various ecosystems</a:t>
            </a:r>
          </a:p>
          <a:p>
            <a:endParaRPr lang="en-GB" dirty="0" smtClean="0"/>
          </a:p>
          <a:p>
            <a:endParaRPr lang="en-GB" b="0" dirty="0" smtClean="0"/>
          </a:p>
        </p:txBody>
      </p:sp>
    </p:spTree>
    <p:extLst>
      <p:ext uri="{BB962C8B-B14F-4D97-AF65-F5344CB8AC3E}">
        <p14:creationId xmlns:p14="http://schemas.microsoft.com/office/powerpoint/2010/main" val="345982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18735</TotalTime>
  <Words>1622</Words>
  <Application>Microsoft Macintosh PowerPoint</Application>
  <PresentationFormat>On-screen Show (4:3)</PresentationFormat>
  <Paragraphs>347</Paragraphs>
  <Slides>37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Calibri</vt:lpstr>
      <vt:lpstr>Noto Serif</vt:lpstr>
      <vt:lpstr>Roboto</vt:lpstr>
      <vt:lpstr>Arial</vt:lpstr>
      <vt:lpstr>Office Theme</vt:lpstr>
      <vt:lpstr>Metagenomics: From Bench to Data Analysis 19-23rd September 2016  16S rRNA-based surveys for          Community Analysis: How Quantitative are they?</vt:lpstr>
      <vt:lpstr>Outline</vt:lpstr>
      <vt:lpstr>16S Microbial Community Profiling</vt:lpstr>
      <vt:lpstr>Comparing Different Platforms and Target Regions</vt:lpstr>
      <vt:lpstr>Ability of Different Platforms and Regions to Reconstruct the Synthetic Community</vt:lpstr>
      <vt:lpstr>How do Different rRNA Regions reflect Composition?</vt:lpstr>
      <vt:lpstr>How do Different rRNA Regions reflect Composition?</vt:lpstr>
      <vt:lpstr>Which Region Should I Choose?</vt:lpstr>
      <vt:lpstr>Full-length vs. Amplicon 16S Sequencing</vt:lpstr>
      <vt:lpstr>Full-length vs. Amplicon 16S Sequencing</vt:lpstr>
      <vt:lpstr>Full-length 16S rRNA Sequencing</vt:lpstr>
      <vt:lpstr>Full-length 16S rRNA Sequencing</vt:lpstr>
      <vt:lpstr>Full-length 16S rRNA Sequencing and Gene Variability</vt:lpstr>
      <vt:lpstr>Full-length 16S rRNA Sequencing and Gene Variability</vt:lpstr>
      <vt:lpstr>Full-length 16S rRNA Sequencing and Gene Variability</vt:lpstr>
      <vt:lpstr>Full-length 16S rRNA Sequencing and Gene Variability</vt:lpstr>
      <vt:lpstr>Compare FL vs. V4  [Sakinaw lake samples]</vt:lpstr>
      <vt:lpstr>Compare FL vs. V4  [Sakinaw lake samples]</vt:lpstr>
      <vt:lpstr>Platforms and Regions Suffer from Substantial Bias</vt:lpstr>
      <vt:lpstr>Platforms and Regions Suffer from Substantial Bias</vt:lpstr>
      <vt:lpstr>Platforms and Regions Suffer from Substantial Bias</vt:lpstr>
      <vt:lpstr>Can 16S rRNA Sequencing be Quantitative?</vt:lpstr>
      <vt:lpstr>Can 16S rRNA Sequencing be Quantitative?</vt:lpstr>
      <vt:lpstr>Can 16S rRNA Sequencing be Quantitative?</vt:lpstr>
      <vt:lpstr>MiSeq more quantitative than PacBio</vt:lpstr>
      <vt:lpstr>MiSeq vs. PacBio</vt:lpstr>
      <vt:lpstr>MiSeq vs. PacBio</vt:lpstr>
      <vt:lpstr>MiSeq vs. PacBio</vt:lpstr>
      <vt:lpstr>16S Microbial Community Profiling</vt:lpstr>
      <vt:lpstr>Compare Error Rates Across Platforms</vt:lpstr>
      <vt:lpstr>Impact of Overlapping Reads on MiSeq V4 Error Rates</vt:lpstr>
      <vt:lpstr>Shotgun Metagenomics vs. Amplicon Sequencing</vt:lpstr>
      <vt:lpstr>Shotgun Metagenomics vs. Amplicon Sequencing</vt:lpstr>
      <vt:lpstr>Shotgun Metagenomics vs. Amplicon Sequencing</vt:lpstr>
      <vt:lpstr>Is 16S “Metagenomics” ?</vt:lpstr>
      <vt:lpstr>In Summary</vt:lpstr>
      <vt:lpstr>Metagenomics: From Bench to Data Analysis 19-23rd September 2016   Thank You for Listening</vt:lpstr>
    </vt:vector>
  </TitlesOfParts>
  <Company>Microsoft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Howell</dc:creator>
  <cp:lastModifiedBy>Microsoft Office User</cp:lastModifiedBy>
  <cp:revision>466</cp:revision>
  <dcterms:created xsi:type="dcterms:W3CDTF">2016-07-14T08:49:53Z</dcterms:created>
  <dcterms:modified xsi:type="dcterms:W3CDTF">2016-09-20T15:31:10Z</dcterms:modified>
</cp:coreProperties>
</file>

<file path=docProps/thumbnail.jpeg>
</file>